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571" r:id="rId3"/>
    <p:sldId id="3315" r:id="rId4"/>
    <p:sldId id="381" r:id="rId5"/>
    <p:sldId id="311" r:id="rId6"/>
    <p:sldId id="348" r:id="rId7"/>
    <p:sldId id="265" r:id="rId8"/>
    <p:sldId id="272" r:id="rId9"/>
    <p:sldId id="2494" r:id="rId10"/>
    <p:sldId id="3314" r:id="rId11"/>
    <p:sldId id="2588" r:id="rId12"/>
    <p:sldId id="319" r:id="rId13"/>
    <p:sldId id="322" r:id="rId14"/>
    <p:sldId id="2590" r:id="rId15"/>
    <p:sldId id="2587" r:id="rId16"/>
    <p:sldId id="384" r:id="rId17"/>
    <p:sldId id="276" r:id="rId18"/>
    <p:sldId id="2591" r:id="rId19"/>
    <p:sldId id="393" r:id="rId20"/>
  </p:sldIdLst>
  <p:sldSz cx="20104100" cy="11303000"/>
  <p:notesSz cx="7010400" cy="9296400"/>
  <p:embeddedFontLst>
    <p:embeddedFont>
      <p:font typeface="Calibri" panose="020F0502020204030204" pitchFamily="34" charset="0"/>
      <p:regular r:id="rId22"/>
      <p:bold r:id="rId23"/>
      <p:italic r:id="rId24"/>
      <p:boldItalic r:id="rId25"/>
    </p:embeddedFont>
    <p:embeddedFont>
      <p:font typeface="Helvetica" panose="020B0604020202020204" pitchFamily="34" charset="0"/>
      <p:regular r:id="rId26"/>
      <p:bold r:id="rId27"/>
      <p:italic r:id="rId28"/>
      <p:boldItalic r:id="rId29"/>
    </p:embeddedFont>
    <p:embeddedFont>
      <p:font typeface="Helvetica Neue" panose="020B0604020202020204"/>
      <p:regular r:id="rId30"/>
      <p:bold r:id="rId31"/>
      <p:italic r:id="rId32"/>
      <p:boldItalic r:id="rId33"/>
    </p:embeddedFont>
    <p:embeddedFont>
      <p:font typeface="Noto Sans" panose="020B0604020202020204" charset="0"/>
      <p:regular r:id="rId34"/>
      <p:bold r:id="rId35"/>
    </p:embeddedFont>
    <p:embeddedFont>
      <p:font typeface="Open Sans" panose="020B0606030504020204" pitchFamily="34" charset="0"/>
      <p:regular r:id="rId36"/>
      <p:bold r:id="rId37"/>
      <p:italic r:id="rId38"/>
      <p:boldItalic r:id="rId39"/>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3560">
          <p15:clr>
            <a:srgbClr val="A4A3A4"/>
          </p15:clr>
        </p15:guide>
        <p15:guide id="2" pos="63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sia Zanti" initials="NZ" lastIdx="28" clrIdx="0">
    <p:extLst>
      <p:ext uri="{19B8F6BF-5375-455C-9EA6-DF929625EA0E}">
        <p15:presenceInfo xmlns:p15="http://schemas.microsoft.com/office/powerpoint/2012/main" userId="S-1-5-21-3466503211-167815060-4279704636-45371" providerId="AD"/>
      </p:ext>
    </p:extLst>
  </p:cmAuthor>
  <p:cmAuthor id="2" name="Elena Theodorou" initials="ET" lastIdx="1" clrIdx="1">
    <p:extLst>
      <p:ext uri="{19B8F6BF-5375-455C-9EA6-DF929625EA0E}">
        <p15:presenceInfo xmlns:p15="http://schemas.microsoft.com/office/powerpoint/2012/main" userId="S::e.theodorou@orb.com.cy::57ad8890-bffd-4f06-8b91-f156815db4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99B4A"/>
    <a:srgbClr val="78C0E8"/>
    <a:srgbClr val="4B6EAF"/>
    <a:srgbClr val="984D1D"/>
    <a:srgbClr val="88CBF0"/>
    <a:srgbClr val="FFE46D"/>
    <a:srgbClr val="ADC230"/>
    <a:srgbClr val="3F6FB4"/>
    <a:srgbClr val="5F8877"/>
    <a:srgbClr val="C4D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0" autoAdjust="0"/>
    <p:restoredTop sz="93791" autoAdjust="0"/>
  </p:normalViewPr>
  <p:slideViewPr>
    <p:cSldViewPr snapToGrid="0" snapToObjects="1">
      <p:cViewPr varScale="1">
        <p:scale>
          <a:sx n="63" d="100"/>
          <a:sy n="63" d="100"/>
        </p:scale>
        <p:origin x="726" y="102"/>
      </p:cViewPr>
      <p:guideLst>
        <p:guide orient="horz" pos="3560"/>
        <p:guide pos="63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62" name="Shape 62"/>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917946816"/>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0775" cy="3486150"/>
          </a:xfrm>
        </p:spPr>
      </p:sp>
      <p:sp>
        <p:nvSpPr>
          <p:cNvPr id="3" name="Notes Placeholder 2"/>
          <p:cNvSpPr>
            <a:spLocks noGrp="1"/>
          </p:cNvSpPr>
          <p:nvPr>
            <p:ph type="body" idx="1"/>
          </p:nvPr>
        </p:nvSpPr>
        <p:spPr/>
        <p:txBody>
          <a:bodyPr/>
          <a:lstStyle/>
          <a:p>
            <a:r>
              <a:rPr lang="el-GR" dirty="0"/>
              <a:t>Όσον αφορά υποδομές, η Κύπρος έχει θέσει ακόμη πιο φιλόδοξους στόχους, αποσκοπώντας σε συνδεσιμότητα </a:t>
            </a:r>
            <a:r>
              <a:rPr lang="en-US" dirty="0"/>
              <a:t>Gigabit </a:t>
            </a:r>
            <a:r>
              <a:rPr lang="el-GR" dirty="0"/>
              <a:t>και </a:t>
            </a:r>
            <a:r>
              <a:rPr lang="en-US" dirty="0"/>
              <a:t>5G</a:t>
            </a:r>
            <a:r>
              <a:rPr lang="el-GR" dirty="0"/>
              <a:t> μέχρι το 2025 και όχι 2030</a:t>
            </a:r>
          </a:p>
        </p:txBody>
      </p:sp>
    </p:spTree>
    <p:extLst>
      <p:ext uri="{BB962C8B-B14F-4D97-AF65-F5344CB8AC3E}">
        <p14:creationId xmlns:p14="http://schemas.microsoft.com/office/powerpoint/2010/main" val="92083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0775" cy="3486150"/>
          </a:xfrm>
        </p:spPr>
      </p:sp>
      <p:sp>
        <p:nvSpPr>
          <p:cNvPr id="3" name="Notes Placeholder 2"/>
          <p:cNvSpPr>
            <a:spLocks noGrp="1"/>
          </p:cNvSpPr>
          <p:nvPr>
            <p:ph type="body" idx="1"/>
          </p:nvPr>
        </p:nvSpPr>
        <p:spPr/>
        <p:txBody>
          <a:bodyPr/>
          <a:lstStyle/>
          <a:p>
            <a:r>
              <a:rPr lang="el-GR" dirty="0"/>
              <a:t>Όσον αφορά τα πρώτα 3 προγράμματα, τα ποσά αναφέρονται στο συνολικό διαθέσιμο </a:t>
            </a:r>
            <a:r>
              <a:rPr lang="el-GR" dirty="0" err="1"/>
              <a:t>προυπολογισμό</a:t>
            </a:r>
            <a:r>
              <a:rPr lang="el-GR" dirty="0"/>
              <a:t> από πλευράς ΕΕ για ψηφιακά έργα. Όσον αφορά τα Ταμεία Συνοχής, το ποσό που αναγράφεται ανταποκρίνεται στην πραγματική κατανομή πόρων προς την Κυπριακή Δημοκρατία για σκοπούς ψηφιακού μετασχηματισμού. </a:t>
            </a:r>
          </a:p>
        </p:txBody>
      </p:sp>
    </p:spTree>
    <p:extLst>
      <p:ext uri="{BB962C8B-B14F-4D97-AF65-F5344CB8AC3E}">
        <p14:creationId xmlns:p14="http://schemas.microsoft.com/office/powerpoint/2010/main" val="274016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507806" y="3505898"/>
            <a:ext cx="17088488" cy="2374964"/>
          </a:xfrm>
          <a:prstGeom prst="rect">
            <a:avLst/>
          </a:prstGeom>
        </p:spPr>
        <p:txBody>
          <a:bodyPr/>
          <a:lstStyle/>
          <a:p>
            <a:r>
              <a:t>Title Text</a:t>
            </a:r>
          </a:p>
        </p:txBody>
      </p:sp>
      <p:sp>
        <p:nvSpPr>
          <p:cNvPr id="13" name="Body Level One…"/>
          <p:cNvSpPr txBox="1">
            <a:spLocks noGrp="1"/>
          </p:cNvSpPr>
          <p:nvPr>
            <p:ph type="body" sz="quarter" idx="1"/>
          </p:nvPr>
        </p:nvSpPr>
        <p:spPr>
          <a:xfrm>
            <a:off x="3015613" y="6333235"/>
            <a:ext cx="14072873" cy="28273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005206" y="9877486"/>
            <a:ext cx="18093689" cy="499217"/>
          </a:xfrm>
          <a:prstGeom prst="rect">
            <a:avLst/>
          </a:prstGeom>
        </p:spPr>
        <p:txBody>
          <a:bodyPr/>
          <a:lstStyle>
            <a:lvl1pPr marL="0" indent="0" algn="ctr" defTabSz="680460">
              <a:lnSpc>
                <a:spcPct val="100000"/>
              </a:lnSpc>
              <a:spcBef>
                <a:spcPts val="0"/>
              </a:spcBef>
              <a:buSzTx/>
              <a:buNone/>
              <a:defRPr sz="2500" spc="-24">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005205" y="2919942"/>
            <a:ext cx="18093690" cy="3516489"/>
          </a:xfrm>
          <a:prstGeom prst="rect">
            <a:avLst/>
          </a:prstGeom>
        </p:spPr>
        <p:txBody>
          <a:bodyPr anchor="b"/>
          <a:lstStyle>
            <a:lvl1pPr>
              <a:defRPr sz="10600" spc="-106"/>
            </a:lvl1pPr>
          </a:lstStyle>
          <a:p>
            <a:r>
              <a:t>Presentation Title</a:t>
            </a:r>
          </a:p>
        </p:txBody>
      </p:sp>
      <p:sp>
        <p:nvSpPr>
          <p:cNvPr id="13" name="Body Level One…"/>
          <p:cNvSpPr txBox="1">
            <a:spLocks noGrp="1"/>
          </p:cNvSpPr>
          <p:nvPr>
            <p:ph type="body" sz="quarter" idx="1" hasCustomPrompt="1"/>
          </p:nvPr>
        </p:nvSpPr>
        <p:spPr>
          <a:xfrm>
            <a:off x="1005205" y="6236246"/>
            <a:ext cx="18093690" cy="1854655"/>
          </a:xfrm>
          <a:prstGeom prst="rect">
            <a:avLst/>
          </a:prstGeom>
        </p:spPr>
        <p:txBody>
          <a:bodyPr/>
          <a:lstStyle>
            <a:lvl1pPr marL="0" indent="0" algn="ctr" defTabSz="680460">
              <a:lnSpc>
                <a:spcPct val="100000"/>
              </a:lnSpc>
              <a:spcBef>
                <a:spcPts val="0"/>
              </a:spcBef>
              <a:buSzTx/>
              <a:buNone/>
              <a:defRPr sz="4900" spc="-49">
                <a:latin typeface="Graphik Semibold"/>
                <a:ea typeface="Graphik Semibold"/>
                <a:cs typeface="Graphik Semibold"/>
                <a:sym typeface="Graphik Semibold"/>
              </a:defRPr>
            </a:lvl1pPr>
            <a:lvl2pPr marL="0" indent="376870" algn="ctr" defTabSz="680460">
              <a:lnSpc>
                <a:spcPct val="100000"/>
              </a:lnSpc>
              <a:spcBef>
                <a:spcPts val="0"/>
              </a:spcBef>
              <a:buSzTx/>
              <a:buNone/>
              <a:defRPr sz="4900" spc="-49">
                <a:latin typeface="Graphik Semibold"/>
                <a:ea typeface="Graphik Semibold"/>
                <a:cs typeface="Graphik Semibold"/>
                <a:sym typeface="Graphik Semibold"/>
              </a:defRPr>
            </a:lvl2pPr>
            <a:lvl3pPr marL="0" indent="753740" algn="ctr" defTabSz="680460">
              <a:lnSpc>
                <a:spcPct val="100000"/>
              </a:lnSpc>
              <a:spcBef>
                <a:spcPts val="0"/>
              </a:spcBef>
              <a:buSzTx/>
              <a:buNone/>
              <a:defRPr sz="4900" spc="-49">
                <a:latin typeface="Graphik Semibold"/>
                <a:ea typeface="Graphik Semibold"/>
                <a:cs typeface="Graphik Semibold"/>
                <a:sym typeface="Graphik Semibold"/>
              </a:defRPr>
            </a:lvl3pPr>
            <a:lvl4pPr marL="0" indent="1130610" algn="ctr" defTabSz="680460">
              <a:lnSpc>
                <a:spcPct val="100000"/>
              </a:lnSpc>
              <a:spcBef>
                <a:spcPts val="0"/>
              </a:spcBef>
              <a:buSzTx/>
              <a:buNone/>
              <a:defRPr sz="4900" spc="-49">
                <a:latin typeface="Graphik Semibold"/>
                <a:ea typeface="Graphik Semibold"/>
                <a:cs typeface="Graphik Semibold"/>
                <a:sym typeface="Graphik Semibold"/>
              </a:defRPr>
            </a:lvl4pPr>
            <a:lvl5pPr marL="0" indent="1507480" algn="ctr" defTabSz="680460">
              <a:lnSpc>
                <a:spcPct val="100000"/>
              </a:lnSpc>
              <a:spcBef>
                <a:spcPts val="0"/>
              </a:spcBef>
              <a:buSzTx/>
              <a:buNone/>
              <a:defRPr sz="4900" spc="-4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9933267" y="10465741"/>
            <a:ext cx="282129"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35659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2157" y="269441"/>
            <a:ext cx="17339786" cy="1218074"/>
          </a:xfrm>
        </p:spPr>
        <p:txBody>
          <a:bodyPr>
            <a:normAutofit/>
          </a:bodyPr>
          <a:lstStyle>
            <a:lvl1pPr>
              <a:defRPr sz="5933"/>
            </a:lvl1pPr>
          </a:lstStyle>
          <a:p>
            <a:r>
              <a:rPr lang="en-US" dirty="0"/>
              <a:t>Click to edit Master title style</a:t>
            </a:r>
          </a:p>
        </p:txBody>
      </p:sp>
    </p:spTree>
    <p:extLst>
      <p:ext uri="{BB962C8B-B14F-4D97-AF65-F5344CB8AC3E}">
        <p14:creationId xmlns:p14="http://schemas.microsoft.com/office/powerpoint/2010/main" val="257164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33486" y="473440"/>
            <a:ext cx="19083720" cy="1193666"/>
          </a:xfrm>
          <a:prstGeom prst="rect">
            <a:avLst/>
          </a:prstGeom>
        </p:spPr>
        <p:txBody>
          <a:bodyPr anchor="ctr"/>
          <a:lstStyle>
            <a:lvl1pPr marL="0" indent="0" algn="ctr">
              <a:buNone/>
              <a:defRPr sz="89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12986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A4AAFE7-8FEB-4AA1-B351-FE535753DEB7}"/>
              </a:ext>
            </a:extLst>
          </p:cNvPr>
          <p:cNvSpPr>
            <a:spLocks noGrp="1"/>
          </p:cNvSpPr>
          <p:nvPr>
            <p:ph type="pic" sz="quarter" idx="10"/>
          </p:nvPr>
        </p:nvSpPr>
        <p:spPr>
          <a:xfrm>
            <a:off x="0" y="0"/>
            <a:ext cx="20104100" cy="11303000"/>
          </a:xfrm>
        </p:spPr>
        <p:txBody>
          <a:bodyPr/>
          <a:lstStyle/>
          <a:p>
            <a:endParaRPr lang="es-ES"/>
          </a:p>
        </p:txBody>
      </p:sp>
    </p:spTree>
    <p:extLst>
      <p:ext uri="{BB962C8B-B14F-4D97-AF65-F5344CB8AC3E}">
        <p14:creationId xmlns:p14="http://schemas.microsoft.com/office/powerpoint/2010/main" val="3628496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g object 16"/>
          <p:cNvSpPr/>
          <p:nvPr/>
        </p:nvSpPr>
        <p:spPr>
          <a:xfrm>
            <a:off x="-1" y="-1"/>
            <a:ext cx="20104102" cy="11308558"/>
          </a:xfrm>
          <a:prstGeom prst="rect">
            <a:avLst/>
          </a:prstGeom>
          <a:solidFill>
            <a:srgbClr val="F9FBFF"/>
          </a:solidFill>
          <a:ln w="12700">
            <a:miter lim="400000"/>
          </a:ln>
        </p:spPr>
        <p:txBody>
          <a:bodyPr lIns="45718" tIns="45718" rIns="45718" bIns="45718"/>
          <a:lstStyle/>
          <a:p>
            <a:pPr>
              <a:defRPr>
                <a:latin typeface="Calibri"/>
                <a:ea typeface="Calibri"/>
                <a:cs typeface="Calibri"/>
                <a:sym typeface="Calibri"/>
              </a:defRPr>
            </a:pPr>
            <a:endParaRPr/>
          </a:p>
        </p:txBody>
      </p:sp>
      <p:sp>
        <p:nvSpPr>
          <p:cNvPr id="3" name="Title Text"/>
          <p:cNvSpPr txBox="1">
            <a:spLocks noGrp="1"/>
          </p:cNvSpPr>
          <p:nvPr>
            <p:ph type="title"/>
          </p:nvPr>
        </p:nvSpPr>
        <p:spPr>
          <a:xfrm>
            <a:off x="616009" y="5166614"/>
            <a:ext cx="18872081" cy="32505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1005205" y="2601148"/>
            <a:ext cx="18093690" cy="74641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8831924" y="10517695"/>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grpSp>
        <p:nvGrpSpPr>
          <p:cNvPr id="6" name="Group">
            <a:extLst>
              <a:ext uri="{FF2B5EF4-FFF2-40B4-BE49-F238E27FC236}">
                <a16:creationId xmlns:a16="http://schemas.microsoft.com/office/drawing/2014/main" id="{63F3367D-DD01-4E59-90CA-335FC1532567}"/>
              </a:ext>
            </a:extLst>
          </p:cNvPr>
          <p:cNvGrpSpPr/>
          <p:nvPr userDrawn="1"/>
        </p:nvGrpSpPr>
        <p:grpSpPr>
          <a:xfrm>
            <a:off x="528590" y="10252986"/>
            <a:ext cx="19031146" cy="521468"/>
            <a:chOff x="0" y="0"/>
            <a:chExt cx="23082608" cy="632790"/>
          </a:xfrm>
        </p:grpSpPr>
        <p:pic>
          <p:nvPicPr>
            <p:cNvPr id="7" name="Image" descr="Image">
              <a:extLst>
                <a:ext uri="{FF2B5EF4-FFF2-40B4-BE49-F238E27FC236}">
                  <a16:creationId xmlns:a16="http://schemas.microsoft.com/office/drawing/2014/main" id="{B7F0D599-E3E7-4098-B039-FBAAE5CB7478}"/>
                </a:ext>
              </a:extLst>
            </p:cNvPr>
            <p:cNvPicPr>
              <a:picLocks noChangeAspect="1"/>
            </p:cNvPicPr>
            <p:nvPr/>
          </p:nvPicPr>
          <p:blipFill>
            <a:blip r:embed="rId7"/>
            <a:stretch>
              <a:fillRect/>
            </a:stretch>
          </p:blipFill>
          <p:spPr>
            <a:xfrm>
              <a:off x="19153" y="527024"/>
              <a:ext cx="23063455" cy="105766"/>
            </a:xfrm>
            <a:prstGeom prst="rect">
              <a:avLst/>
            </a:prstGeom>
            <a:ln w="12700" cap="flat">
              <a:noFill/>
              <a:miter lim="400000"/>
            </a:ln>
            <a:effectLst/>
          </p:spPr>
        </p:pic>
        <p:pic>
          <p:nvPicPr>
            <p:cNvPr id="8" name="Image" descr="Image">
              <a:extLst>
                <a:ext uri="{FF2B5EF4-FFF2-40B4-BE49-F238E27FC236}">
                  <a16:creationId xmlns:a16="http://schemas.microsoft.com/office/drawing/2014/main" id="{67940FC2-10B5-4B71-B429-7025C56FFCD5}"/>
                </a:ext>
              </a:extLst>
            </p:cNvPr>
            <p:cNvPicPr>
              <a:picLocks noChangeAspect="1"/>
            </p:cNvPicPr>
            <p:nvPr/>
          </p:nvPicPr>
          <p:blipFill>
            <a:blip r:embed="rId8"/>
            <a:stretch>
              <a:fillRect/>
            </a:stretch>
          </p:blipFill>
          <p:spPr>
            <a:xfrm>
              <a:off x="0" y="0"/>
              <a:ext cx="4000394" cy="408889"/>
            </a:xfrm>
            <a:prstGeom prst="rect">
              <a:avLst/>
            </a:prstGeom>
            <a:ln w="12700" cap="flat">
              <a:noFill/>
              <a:miter lim="400000"/>
            </a:ln>
            <a:effectLst/>
          </p:spPr>
        </p:pic>
        <p:sp>
          <p:nvSpPr>
            <p:cNvPr id="9" name="ΕΘΝΙΚΟ ΣΧΕΔΙΟ ΑΝΑΚΑΜΨΗΣ ΚΑΙ ΑΝΘΕΚΤΙΚΟΤΗΤΑΣ">
              <a:extLst>
                <a:ext uri="{FF2B5EF4-FFF2-40B4-BE49-F238E27FC236}">
                  <a16:creationId xmlns:a16="http://schemas.microsoft.com/office/drawing/2014/main" id="{1629FA2D-5F30-4C81-A40E-A85C2817EBB0}"/>
                </a:ext>
              </a:extLst>
            </p:cNvPr>
            <p:cNvSpPr txBox="1"/>
            <p:nvPr/>
          </p:nvSpPr>
          <p:spPr>
            <a:xfrm>
              <a:off x="16110420" y="34269"/>
              <a:ext cx="6944895" cy="4419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700">
                  <a:solidFill>
                    <a:srgbClr val="4B6EAF"/>
                  </a:solidFill>
                  <a:latin typeface="Arial"/>
                  <a:ea typeface="Arial"/>
                  <a:cs typeface="Arial"/>
                  <a:sym typeface="Arial"/>
                </a:defRPr>
              </a:lvl1pPr>
            </a:lstStyle>
            <a:p>
              <a:r>
                <a:rPr dirty="0"/>
                <a:t>ΕΘΝΙΚΟ ΣΧΕΔΙΟ ΑΝΑΚΑΜΨΗΣ ΚΑΙ ΑΝΘΕΚΤΙΚΟΤΗΤΑΣ</a:t>
              </a:r>
            </a:p>
          </p:txBody>
        </p:sp>
      </p:gr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9" r:id="rId5"/>
  </p:sldLayoutIdLst>
  <p:transition spd="med"/>
  <p:txStyles>
    <p:titleStyle>
      <a:lvl1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1pPr>
      <a:lvl2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2pPr>
      <a:lvl3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3pPr>
      <a:lvl4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4pPr>
      <a:lvl5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5pPr>
      <a:lvl6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6pPr>
      <a:lvl7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7pPr>
      <a:lvl8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8pPr>
      <a:lvl9pPr marL="0" marR="0" indent="0" algn="l" defTabSz="914400" rtl="0" latinLnBrk="0">
        <a:lnSpc>
          <a:spcPct val="100000"/>
        </a:lnSpc>
        <a:spcBef>
          <a:spcPts val="0"/>
        </a:spcBef>
        <a:spcAft>
          <a:spcPts val="0"/>
        </a:spcAft>
        <a:buClrTx/>
        <a:buSzTx/>
        <a:buFontTx/>
        <a:buNone/>
        <a:tabLst/>
        <a:defRPr sz="7400" b="0" i="0" u="none" strike="noStrike" cap="none" spc="0" baseline="0">
          <a:solidFill>
            <a:srgbClr val="4A9C7A"/>
          </a:solidFill>
          <a:uFillTx/>
          <a:latin typeface="Aeonik Pro Regular"/>
          <a:ea typeface="Aeonik Pro Regular"/>
          <a:cs typeface="Aeonik Pro Regular"/>
          <a:sym typeface="Aeonik Pro Regular"/>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cyprus-tomorrow.gov.c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baby-beautiful-blur-322070 copy.jpg" descr="baby-beautiful-blur-322070 copy.jpg"/>
          <p:cNvPicPr>
            <a:picLocks noChangeAspect="1"/>
          </p:cNvPicPr>
          <p:nvPr/>
        </p:nvPicPr>
        <p:blipFill>
          <a:blip r:embed="rId2"/>
          <a:srcRect t="35781"/>
          <a:stretch>
            <a:fillRect/>
          </a:stretch>
        </p:blipFill>
        <p:spPr>
          <a:xfrm flipH="1">
            <a:off x="-34766" y="2776137"/>
            <a:ext cx="20182768" cy="8545686"/>
          </a:xfrm>
          <a:prstGeom prst="rect">
            <a:avLst/>
          </a:prstGeom>
          <a:ln w="12700">
            <a:miter lim="400000"/>
          </a:ln>
        </p:spPr>
      </p:pic>
      <p:sp>
        <p:nvSpPr>
          <p:cNvPr id="162" name="Rectangle"/>
          <p:cNvSpPr/>
          <p:nvPr/>
        </p:nvSpPr>
        <p:spPr>
          <a:xfrm>
            <a:off x="-29947" y="6049198"/>
            <a:ext cx="17568490" cy="2216285"/>
          </a:xfrm>
          <a:prstGeom prst="rect">
            <a:avLst/>
          </a:prstGeom>
          <a:solidFill>
            <a:srgbClr val="FFFFFF">
              <a:alpha val="75716"/>
            </a:srgbClr>
          </a:solidFill>
          <a:ln w="12700">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p>
        </p:txBody>
      </p:sp>
      <p:sp>
        <p:nvSpPr>
          <p:cNvPr id="163" name="Rectangle"/>
          <p:cNvSpPr/>
          <p:nvPr/>
        </p:nvSpPr>
        <p:spPr>
          <a:xfrm>
            <a:off x="17527751" y="6049198"/>
            <a:ext cx="2620251" cy="2216285"/>
          </a:xfrm>
          <a:prstGeom prst="rect">
            <a:avLst/>
          </a:prstGeom>
          <a:solidFill>
            <a:srgbClr val="67B2E2"/>
          </a:solidFill>
          <a:ln w="12700">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p>
        </p:txBody>
      </p:sp>
      <p:pic>
        <p:nvPicPr>
          <p:cNvPr id="165" name="Image" descr="Image"/>
          <p:cNvPicPr>
            <a:picLocks noChangeAspect="1"/>
          </p:cNvPicPr>
          <p:nvPr/>
        </p:nvPicPr>
        <p:blipFill>
          <a:blip r:embed="rId3"/>
          <a:stretch>
            <a:fillRect/>
          </a:stretch>
        </p:blipFill>
        <p:spPr>
          <a:xfrm>
            <a:off x="9255569" y="723594"/>
            <a:ext cx="8390952" cy="1355179"/>
          </a:xfrm>
          <a:prstGeom prst="rect">
            <a:avLst/>
          </a:prstGeom>
          <a:ln w="12700">
            <a:miter lim="400000"/>
          </a:ln>
        </p:spPr>
      </p:pic>
      <p:pic>
        <p:nvPicPr>
          <p:cNvPr id="166" name="Image" descr="Image"/>
          <p:cNvPicPr>
            <a:picLocks noChangeAspect="1"/>
          </p:cNvPicPr>
          <p:nvPr/>
        </p:nvPicPr>
        <p:blipFill>
          <a:blip r:embed="rId4"/>
          <a:stretch>
            <a:fillRect/>
          </a:stretch>
        </p:blipFill>
        <p:spPr>
          <a:xfrm>
            <a:off x="708580" y="521715"/>
            <a:ext cx="3245326" cy="1235783"/>
          </a:xfrm>
          <a:prstGeom prst="rect">
            <a:avLst/>
          </a:prstGeom>
          <a:ln w="12700">
            <a:miter lim="400000"/>
          </a:ln>
        </p:spPr>
      </p:pic>
      <p:sp>
        <p:nvSpPr>
          <p:cNvPr id="9" name="Ό,τι οραματιζεσαι για το μέλλον">
            <a:extLst>
              <a:ext uri="{FF2B5EF4-FFF2-40B4-BE49-F238E27FC236}">
                <a16:creationId xmlns:a16="http://schemas.microsoft.com/office/drawing/2014/main" id="{0B4F9FAB-8D2F-4ACC-8044-6B337B7CD927}"/>
              </a:ext>
            </a:extLst>
          </p:cNvPr>
          <p:cNvSpPr txBox="1"/>
          <p:nvPr/>
        </p:nvSpPr>
        <p:spPr>
          <a:xfrm>
            <a:off x="708580" y="6313534"/>
            <a:ext cx="16091435" cy="1687611"/>
          </a:xfrm>
          <a:prstGeom prst="rect">
            <a:avLst/>
          </a:prstGeom>
          <a:ln w="12700">
            <a:noFill/>
            <a:miter lim="400000"/>
          </a:ln>
          <a:extLst>
            <a:ext uri="{C572A759-6A51-4108-AA02-DFA0A04FC94B}">
              <ma14:wrappingTextBoxFlag xmlns="" xmlns:ma14="http://schemas.microsoft.com/office/mac/drawingml/2011/main" val="1"/>
            </a:ext>
          </a:extLst>
        </p:spPr>
        <p:txBody>
          <a:bodyPr lIns="41863" tIns="41863" rIns="41863" bIns="41863" anchor="ctr">
            <a:spAutoFit/>
          </a:bodyPr>
          <a:lstStyle/>
          <a:p>
            <a:pPr algn="l">
              <a:defRPr sz="9000">
                <a:solidFill>
                  <a:srgbClr val="4B6EAF"/>
                </a:solidFill>
                <a:latin typeface="Arial"/>
                <a:ea typeface="Arial"/>
                <a:cs typeface="Arial"/>
                <a:sym typeface="Arial"/>
              </a:defRPr>
            </a:pPr>
            <a:r>
              <a:rPr lang="el-GR" sz="7000" b="1" dirty="0">
                <a:solidFill>
                  <a:srgbClr val="3F6FB4"/>
                </a:solidFill>
              </a:rPr>
              <a:t>Προς μια ψηφιακή εποχή</a:t>
            </a:r>
          </a:p>
          <a:p>
            <a:pPr algn="l">
              <a:defRPr sz="9000">
                <a:solidFill>
                  <a:srgbClr val="4B6EAF"/>
                </a:solidFill>
                <a:latin typeface="Arial"/>
                <a:ea typeface="Arial"/>
                <a:cs typeface="Arial"/>
                <a:sym typeface="Arial"/>
              </a:defRPr>
            </a:pPr>
            <a:r>
              <a:rPr lang="el-GR" sz="3000" b="1" dirty="0">
                <a:solidFill>
                  <a:srgbClr val="3F6FB4"/>
                </a:solidFill>
              </a:rPr>
              <a:t>Υφυπουργείο Έρευνας, Καινοτομίας και Ψηφιακής Πολιτικής</a:t>
            </a:r>
            <a:endParaRPr sz="3000" dirty="0">
              <a:solidFill>
                <a:srgbClr val="3F6FB4"/>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here">
            <a:extLst>
              <a:ext uri="{FF2B5EF4-FFF2-40B4-BE49-F238E27FC236}">
                <a16:creationId xmlns:a16="http://schemas.microsoft.com/office/drawing/2014/main" id="{28B39ECD-0E87-4DD4-8B8F-715891338D1B}"/>
              </a:ext>
            </a:extLst>
          </p:cNvPr>
          <p:cNvSpPr txBox="1"/>
          <p:nvPr/>
        </p:nvSpPr>
        <p:spPr>
          <a:xfrm>
            <a:off x="954000" y="954000"/>
            <a:ext cx="16745185"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4400" b="1">
                <a:solidFill>
                  <a:srgbClr val="4B6EAF"/>
                </a:solidFill>
                <a:latin typeface="Arial"/>
                <a:ea typeface="Arial"/>
                <a:cs typeface="Arial"/>
              </a:defRPr>
            </a:lvl1pPr>
          </a:lstStyle>
          <a:p>
            <a:r>
              <a:rPr lang="el-GR" sz="5500" dirty="0"/>
              <a:t>Τομείς παρέμβασης στα πλαίσια του ΣΑΑ</a:t>
            </a:r>
            <a:endParaRPr sz="5500" dirty="0"/>
          </a:p>
        </p:txBody>
      </p:sp>
      <p:grpSp>
        <p:nvGrpSpPr>
          <p:cNvPr id="9" name="Group 8">
            <a:extLst>
              <a:ext uri="{FF2B5EF4-FFF2-40B4-BE49-F238E27FC236}">
                <a16:creationId xmlns:a16="http://schemas.microsoft.com/office/drawing/2014/main" id="{41220C8A-E27B-4244-8870-F798BB544B01}"/>
              </a:ext>
            </a:extLst>
          </p:cNvPr>
          <p:cNvGrpSpPr/>
          <p:nvPr/>
        </p:nvGrpSpPr>
        <p:grpSpPr>
          <a:xfrm>
            <a:off x="962330" y="2575358"/>
            <a:ext cx="16745185" cy="6598964"/>
            <a:chOff x="2097700" y="4572816"/>
            <a:chExt cx="14500453" cy="6598964"/>
          </a:xfrm>
        </p:grpSpPr>
        <p:sp>
          <p:nvSpPr>
            <p:cNvPr id="10" name="Rectangle 9">
              <a:extLst>
                <a:ext uri="{FF2B5EF4-FFF2-40B4-BE49-F238E27FC236}">
                  <a16:creationId xmlns:a16="http://schemas.microsoft.com/office/drawing/2014/main" id="{26D01B1B-4B78-4B10-9621-F3D300482705}"/>
                </a:ext>
              </a:extLst>
            </p:cNvPr>
            <p:cNvSpPr/>
            <p:nvPr/>
          </p:nvSpPr>
          <p:spPr>
            <a:xfrm>
              <a:off x="2104913" y="4754880"/>
              <a:ext cx="1783080" cy="990091"/>
            </a:xfrm>
            <a:prstGeom prst="rect">
              <a:avLst/>
            </a:prstGeom>
            <a:solidFill>
              <a:srgbClr val="4BBAEE"/>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1" name="Rectangle 10">
              <a:extLst>
                <a:ext uri="{FF2B5EF4-FFF2-40B4-BE49-F238E27FC236}">
                  <a16:creationId xmlns:a16="http://schemas.microsoft.com/office/drawing/2014/main" id="{6FC7D7C7-E2AD-4B36-B043-AF2F0BF1EB04}"/>
                </a:ext>
              </a:extLst>
            </p:cNvPr>
            <p:cNvSpPr/>
            <p:nvPr/>
          </p:nvSpPr>
          <p:spPr>
            <a:xfrm>
              <a:off x="2104913" y="6096909"/>
              <a:ext cx="1783080" cy="990091"/>
            </a:xfrm>
            <a:prstGeom prst="rect">
              <a:avLst/>
            </a:prstGeom>
            <a:solidFill>
              <a:srgbClr val="4BBAEE"/>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2" name="Rectangle 11">
              <a:extLst>
                <a:ext uri="{FF2B5EF4-FFF2-40B4-BE49-F238E27FC236}">
                  <a16:creationId xmlns:a16="http://schemas.microsoft.com/office/drawing/2014/main" id="{007FD55C-E9FF-4242-9DD6-62F517EE481B}"/>
                </a:ext>
              </a:extLst>
            </p:cNvPr>
            <p:cNvSpPr/>
            <p:nvPr/>
          </p:nvSpPr>
          <p:spPr>
            <a:xfrm>
              <a:off x="2104913" y="7454337"/>
              <a:ext cx="1783080" cy="990091"/>
            </a:xfrm>
            <a:prstGeom prst="rect">
              <a:avLst/>
            </a:prstGeom>
            <a:solidFill>
              <a:srgbClr val="4BBAEE"/>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3" name="Rectangle 12">
              <a:extLst>
                <a:ext uri="{FF2B5EF4-FFF2-40B4-BE49-F238E27FC236}">
                  <a16:creationId xmlns:a16="http://schemas.microsoft.com/office/drawing/2014/main" id="{73664526-2BDB-4B4D-A9AF-92C0ADE24AB7}"/>
                </a:ext>
              </a:extLst>
            </p:cNvPr>
            <p:cNvSpPr/>
            <p:nvPr/>
          </p:nvSpPr>
          <p:spPr>
            <a:xfrm>
              <a:off x="2104913" y="8818013"/>
              <a:ext cx="1783080" cy="990091"/>
            </a:xfrm>
            <a:prstGeom prst="rect">
              <a:avLst/>
            </a:prstGeom>
            <a:solidFill>
              <a:srgbClr val="4BBAEE"/>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4" name="Rectangle 13">
              <a:extLst>
                <a:ext uri="{FF2B5EF4-FFF2-40B4-BE49-F238E27FC236}">
                  <a16:creationId xmlns:a16="http://schemas.microsoft.com/office/drawing/2014/main" id="{8C1FD232-2C4E-462E-8E07-C86C5B97D25A}"/>
                </a:ext>
              </a:extLst>
            </p:cNvPr>
            <p:cNvSpPr/>
            <p:nvPr/>
          </p:nvSpPr>
          <p:spPr>
            <a:xfrm>
              <a:off x="2097700" y="10181689"/>
              <a:ext cx="1783080" cy="990091"/>
            </a:xfrm>
            <a:prstGeom prst="rect">
              <a:avLst/>
            </a:prstGeom>
            <a:solidFill>
              <a:srgbClr val="4BBAEE"/>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6" name="Rectangle 15">
              <a:extLst>
                <a:ext uri="{FF2B5EF4-FFF2-40B4-BE49-F238E27FC236}">
                  <a16:creationId xmlns:a16="http://schemas.microsoft.com/office/drawing/2014/main" id="{266C3F2D-177B-484A-83AD-3AF753C14646}"/>
                </a:ext>
              </a:extLst>
            </p:cNvPr>
            <p:cNvSpPr/>
            <p:nvPr/>
          </p:nvSpPr>
          <p:spPr>
            <a:xfrm>
              <a:off x="3895206" y="4754880"/>
              <a:ext cx="12702947" cy="990091"/>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lumMod val="20000"/>
                    <a:lumOff val="80000"/>
                  </a:srgbClr>
                </a:solidFill>
                <a:effectLst/>
                <a:uLnTx/>
                <a:uFillTx/>
                <a:latin typeface="Lato Light" panose="020F0502020204030203" pitchFamily="34" charset="0"/>
                <a:ea typeface="+mn-ea"/>
                <a:cs typeface="+mn-cs"/>
              </a:endParaRPr>
            </a:p>
          </p:txBody>
        </p:sp>
        <p:sp>
          <p:nvSpPr>
            <p:cNvPr id="17" name="Rectangle 16">
              <a:extLst>
                <a:ext uri="{FF2B5EF4-FFF2-40B4-BE49-F238E27FC236}">
                  <a16:creationId xmlns:a16="http://schemas.microsoft.com/office/drawing/2014/main" id="{F9EB68B9-1ACF-422E-95F0-FB66FF813233}"/>
                </a:ext>
              </a:extLst>
            </p:cNvPr>
            <p:cNvSpPr/>
            <p:nvPr/>
          </p:nvSpPr>
          <p:spPr>
            <a:xfrm>
              <a:off x="3895206" y="6096909"/>
              <a:ext cx="12702947" cy="990091"/>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lumMod val="20000"/>
                    <a:lumOff val="80000"/>
                  </a:srgbClr>
                </a:solidFill>
                <a:effectLst/>
                <a:uLnTx/>
                <a:uFillTx/>
                <a:latin typeface="Lato Light" panose="020F0502020204030203" pitchFamily="34" charset="0"/>
                <a:ea typeface="+mn-ea"/>
                <a:cs typeface="+mn-cs"/>
              </a:endParaRPr>
            </a:p>
          </p:txBody>
        </p:sp>
        <p:sp>
          <p:nvSpPr>
            <p:cNvPr id="18" name="Rectangle 17">
              <a:extLst>
                <a:ext uri="{FF2B5EF4-FFF2-40B4-BE49-F238E27FC236}">
                  <a16:creationId xmlns:a16="http://schemas.microsoft.com/office/drawing/2014/main" id="{08E2BF9A-9718-4E80-8451-76F97C7650A8}"/>
                </a:ext>
              </a:extLst>
            </p:cNvPr>
            <p:cNvSpPr/>
            <p:nvPr/>
          </p:nvSpPr>
          <p:spPr>
            <a:xfrm>
              <a:off x="3895206" y="7454337"/>
              <a:ext cx="12702947" cy="990091"/>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lumMod val="20000"/>
                    <a:lumOff val="80000"/>
                  </a:srgbClr>
                </a:solidFill>
                <a:effectLst/>
                <a:uLnTx/>
                <a:uFillTx/>
                <a:latin typeface="Lato Light" panose="020F0502020204030203" pitchFamily="34" charset="0"/>
                <a:ea typeface="+mn-ea"/>
                <a:cs typeface="+mn-cs"/>
              </a:endParaRPr>
            </a:p>
          </p:txBody>
        </p:sp>
        <p:sp>
          <p:nvSpPr>
            <p:cNvPr id="19" name="Rectangle 18">
              <a:extLst>
                <a:ext uri="{FF2B5EF4-FFF2-40B4-BE49-F238E27FC236}">
                  <a16:creationId xmlns:a16="http://schemas.microsoft.com/office/drawing/2014/main" id="{368E65E9-A881-4EB0-BE5C-D739170C1D86}"/>
                </a:ext>
              </a:extLst>
            </p:cNvPr>
            <p:cNvSpPr/>
            <p:nvPr/>
          </p:nvSpPr>
          <p:spPr>
            <a:xfrm>
              <a:off x="3895206" y="8818013"/>
              <a:ext cx="12702947" cy="990091"/>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FFFFFF">
                    <a:lumMod val="20000"/>
                    <a:lumOff val="80000"/>
                  </a:srgbClr>
                </a:solidFill>
                <a:effectLst/>
                <a:uLnTx/>
                <a:uFillTx/>
                <a:latin typeface="Lato Light" panose="020F0502020204030203" pitchFamily="34" charset="0"/>
                <a:ea typeface="+mn-ea"/>
                <a:cs typeface="+mn-cs"/>
              </a:endParaRPr>
            </a:p>
          </p:txBody>
        </p:sp>
        <p:sp>
          <p:nvSpPr>
            <p:cNvPr id="20" name="Rectangle 19">
              <a:extLst>
                <a:ext uri="{FF2B5EF4-FFF2-40B4-BE49-F238E27FC236}">
                  <a16:creationId xmlns:a16="http://schemas.microsoft.com/office/drawing/2014/main" id="{8566C675-5FD3-487B-9D12-083A6306B86D}"/>
                </a:ext>
              </a:extLst>
            </p:cNvPr>
            <p:cNvSpPr/>
            <p:nvPr/>
          </p:nvSpPr>
          <p:spPr>
            <a:xfrm>
              <a:off x="3887993" y="10181689"/>
              <a:ext cx="12702947" cy="990091"/>
            </a:xfrm>
            <a:prstGeom prst="rect">
              <a:avLst/>
            </a:prstGeom>
            <a:solidFill>
              <a:srgbClr val="FFFFFF">
                <a:lumMod val="95000"/>
              </a:srgbClr>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lumMod val="20000"/>
                    <a:lumOff val="80000"/>
                  </a:srgbClr>
                </a:solidFill>
                <a:effectLst/>
                <a:uLnTx/>
                <a:uFillTx/>
                <a:latin typeface="Lato Light" panose="020F0502020204030203" pitchFamily="34" charset="0"/>
                <a:ea typeface="+mn-ea"/>
                <a:cs typeface="+mn-cs"/>
              </a:endParaRPr>
            </a:p>
          </p:txBody>
        </p:sp>
        <p:sp>
          <p:nvSpPr>
            <p:cNvPr id="21" name="TextBox 20">
              <a:extLst>
                <a:ext uri="{FF2B5EF4-FFF2-40B4-BE49-F238E27FC236}">
                  <a16:creationId xmlns:a16="http://schemas.microsoft.com/office/drawing/2014/main" id="{EC87569B-40DD-43C0-8ED2-E00F8A7E7280}"/>
                </a:ext>
              </a:extLst>
            </p:cNvPr>
            <p:cNvSpPr txBox="1"/>
            <p:nvPr/>
          </p:nvSpPr>
          <p:spPr>
            <a:xfrm>
              <a:off x="4563913" y="4572816"/>
              <a:ext cx="7551632" cy="1354217"/>
            </a:xfrm>
            <a:prstGeom prst="rect">
              <a:avLst/>
            </a:prstGeom>
            <a:noFill/>
          </p:spPr>
          <p:txBody>
            <a:bodyPr wrap="none" rtlCol="0" anchor="ctr">
              <a:spAutoFit/>
            </a:bodyPr>
            <a:lstStyle/>
            <a:p>
              <a:pPr defTabSz="1828434" hangingPunct="1">
                <a:lnSpc>
                  <a:spcPct val="100000"/>
                </a:lnSpc>
              </a:pPr>
              <a:endParaRPr lang="en-GB" sz="2700" b="1" kern="1200" spc="0" dirty="0">
                <a:solidFill>
                  <a:schemeClr val="tx1"/>
                </a:solidFill>
                <a:latin typeface="Arial" panose="020B0604020202020204" pitchFamily="34" charset="0"/>
                <a:cs typeface="Arial" panose="020B0604020202020204" pitchFamily="34" charset="0"/>
                <a:sym typeface="Ubuntu"/>
              </a:endParaRPr>
            </a:p>
            <a:p>
              <a:r>
                <a:rPr lang="el-GR" sz="2800" b="1" dirty="0">
                  <a:latin typeface="Arial" panose="020B0604020202020204" pitchFamily="34" charset="0"/>
                  <a:cs typeface="Arial" panose="020B0604020202020204" pitchFamily="34" charset="0"/>
                </a:rPr>
                <a:t>Ηλεκτρονική Διακυβέρνηση / Εκσυγχρονισμός ΔΥ</a:t>
              </a:r>
            </a:p>
            <a:p>
              <a:pPr defTabSz="1828434" hangingPunct="1">
                <a:lnSpc>
                  <a:spcPct val="100000"/>
                </a:lnSpc>
              </a:pPr>
              <a:endParaRPr lang="en-US" sz="2700" b="1" kern="1200" spc="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724AB2B-D8DB-419C-9DFA-39F3E90E9086}"/>
                </a:ext>
              </a:extLst>
            </p:cNvPr>
            <p:cNvSpPr txBox="1"/>
            <p:nvPr/>
          </p:nvSpPr>
          <p:spPr>
            <a:xfrm>
              <a:off x="4563913" y="5899113"/>
              <a:ext cx="6795108" cy="1354217"/>
            </a:xfrm>
            <a:prstGeom prst="rect">
              <a:avLst/>
            </a:prstGeom>
            <a:noFill/>
          </p:spPr>
          <p:txBody>
            <a:bodyPr wrap="none" rtlCol="0" anchor="ctr">
              <a:spAutoFit/>
            </a:bodyPr>
            <a:lstStyle/>
            <a:p>
              <a:pPr defTabSz="1828434" hangingPunct="1">
                <a:lnSpc>
                  <a:spcPct val="100000"/>
                </a:lnSpc>
              </a:pPr>
              <a:endParaRPr lang="en-GB" sz="2700" b="1" kern="1200" spc="0" dirty="0">
                <a:solidFill>
                  <a:schemeClr val="tx1"/>
                </a:solidFill>
                <a:latin typeface="Arial" panose="020B0604020202020204" pitchFamily="34" charset="0"/>
                <a:cs typeface="Arial" panose="020B0604020202020204" pitchFamily="34" charset="0"/>
                <a:sym typeface="Ubuntu"/>
              </a:endParaRPr>
            </a:p>
            <a:p>
              <a:r>
                <a:rPr lang="el-GR" sz="2800" b="1" dirty="0">
                  <a:latin typeface="Arial" panose="020B0604020202020204" pitchFamily="34" charset="0"/>
                  <a:cs typeface="Arial" panose="020B0604020202020204" pitchFamily="34" charset="0"/>
                </a:rPr>
                <a:t>Ενίσχυση συνδεσιμότητας / </a:t>
              </a:r>
              <a:r>
                <a:rPr lang="el-GR" sz="2800" b="1" dirty="0" err="1">
                  <a:latin typeface="Arial" panose="020B0604020202020204" pitchFamily="34" charset="0"/>
                  <a:cs typeface="Arial" panose="020B0604020202020204" pitchFamily="34" charset="0"/>
                </a:rPr>
                <a:t>Ευρυζωνικότητα</a:t>
              </a:r>
              <a:endParaRPr lang="el-GR" sz="2800" b="1" dirty="0">
                <a:latin typeface="Arial" panose="020B0604020202020204" pitchFamily="34" charset="0"/>
                <a:cs typeface="Arial" panose="020B0604020202020204" pitchFamily="34" charset="0"/>
              </a:endParaRPr>
            </a:p>
            <a:p>
              <a:pPr defTabSz="1828434" hangingPunct="1">
                <a:lnSpc>
                  <a:spcPct val="100000"/>
                </a:lnSpc>
              </a:pPr>
              <a:endParaRPr lang="en-US" sz="2700" b="1" kern="1200" spc="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FEBAFDA-6EC2-443A-993C-213580DACCE0}"/>
                </a:ext>
              </a:extLst>
            </p:cNvPr>
            <p:cNvSpPr txBox="1"/>
            <p:nvPr/>
          </p:nvSpPr>
          <p:spPr>
            <a:xfrm>
              <a:off x="4563913" y="7233296"/>
              <a:ext cx="7072732" cy="1446550"/>
            </a:xfrm>
            <a:prstGeom prst="rect">
              <a:avLst/>
            </a:prstGeom>
            <a:noFill/>
          </p:spPr>
          <p:txBody>
            <a:bodyPr wrap="none"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000" b="1">
                  <a:latin typeface="Arial" panose="020B0604020202020204" pitchFamily="34" charset="0"/>
                  <a:cs typeface="Arial" panose="020B0604020202020204" pitchFamily="34" charset="0"/>
                </a:defRPr>
              </a:lvl1pPr>
            </a:lstStyle>
            <a:p>
              <a:endParaRPr lang="en-GB" dirty="0">
                <a:sym typeface="Ubuntu"/>
              </a:endParaRPr>
            </a:p>
            <a:p>
              <a:r>
                <a:rPr lang="el-GR" sz="2800" dirty="0"/>
                <a:t>Ταχεία μετάβαση προς μια Πράσινη Οικονομία</a:t>
              </a:r>
            </a:p>
            <a:p>
              <a:endParaRPr lang="en-US" dirty="0"/>
            </a:p>
          </p:txBody>
        </p:sp>
        <p:sp>
          <p:nvSpPr>
            <p:cNvPr id="25" name="TextBox 24">
              <a:extLst>
                <a:ext uri="{FF2B5EF4-FFF2-40B4-BE49-F238E27FC236}">
                  <a16:creationId xmlns:a16="http://schemas.microsoft.com/office/drawing/2014/main" id="{0866AE75-2B97-4AD8-BA42-0E0BECF882CF}"/>
                </a:ext>
              </a:extLst>
            </p:cNvPr>
            <p:cNvSpPr txBox="1"/>
            <p:nvPr/>
          </p:nvSpPr>
          <p:spPr>
            <a:xfrm>
              <a:off x="4563913" y="9058637"/>
              <a:ext cx="5338974" cy="523220"/>
            </a:xfrm>
            <a:prstGeom prst="rect">
              <a:avLst/>
            </a:prstGeom>
            <a:noFill/>
          </p:spPr>
          <p:txBody>
            <a:bodyPr wrap="none" rtlCol="0" anchor="ctr">
              <a:spAutoFit/>
            </a:bodyPr>
            <a:lstStyle/>
            <a:p>
              <a:r>
                <a:rPr lang="el-GR" sz="2800" b="1" dirty="0">
                  <a:latin typeface="Arial" panose="020B0604020202020204" pitchFamily="34" charset="0"/>
                  <a:cs typeface="Arial" panose="020B0604020202020204" pitchFamily="34" charset="0"/>
                </a:rPr>
                <a:t>Αναβάθμιση ψηφιακών δεξιοτήτων</a:t>
              </a:r>
            </a:p>
          </p:txBody>
        </p:sp>
        <p:sp>
          <p:nvSpPr>
            <p:cNvPr id="27" name="TextBox 26">
              <a:extLst>
                <a:ext uri="{FF2B5EF4-FFF2-40B4-BE49-F238E27FC236}">
                  <a16:creationId xmlns:a16="http://schemas.microsoft.com/office/drawing/2014/main" id="{989777CD-6743-4621-BF35-724106C72DDA}"/>
                </a:ext>
              </a:extLst>
            </p:cNvPr>
            <p:cNvSpPr txBox="1"/>
            <p:nvPr/>
          </p:nvSpPr>
          <p:spPr>
            <a:xfrm>
              <a:off x="4556700" y="10418864"/>
              <a:ext cx="12041453" cy="523220"/>
            </a:xfrm>
            <a:prstGeom prst="rect">
              <a:avLst/>
            </a:prstGeom>
            <a:noFill/>
          </p:spPr>
          <p:txBody>
            <a:bodyPr wrap="square" rtlCol="0" anchor="ctr">
              <a:spAutoFit/>
            </a:bodyPr>
            <a:lstStyle/>
            <a:p>
              <a:r>
                <a:rPr lang="el-GR" sz="2800" b="1" dirty="0">
                  <a:latin typeface="Arial" panose="020B0604020202020204" pitchFamily="34" charset="0"/>
                  <a:cs typeface="Arial" panose="020B0604020202020204" pitchFamily="34" charset="0"/>
                </a:rPr>
                <a:t>Προώθηση καινοτόμου επιχειρηματικότητας και ψηφιακής μετάβασης </a:t>
              </a:r>
              <a:r>
                <a:rPr lang="el-GR" sz="2800" b="1" dirty="0" err="1">
                  <a:latin typeface="Arial" panose="020B0604020202020204" pitchFamily="34" charset="0"/>
                  <a:cs typeface="Arial" panose="020B0604020202020204" pitchFamily="34" charset="0"/>
                </a:rPr>
                <a:t>ΜμΕ</a:t>
              </a:r>
              <a:endParaRPr lang="el-GR" sz="2800" b="1" dirty="0">
                <a:latin typeface="Arial" panose="020B0604020202020204" pitchFamily="34" charset="0"/>
                <a:cs typeface="Arial" panose="020B0604020202020204" pitchFamily="34" charset="0"/>
              </a:endParaRPr>
            </a:p>
          </p:txBody>
        </p:sp>
      </p:grpSp>
      <p:pic>
        <p:nvPicPr>
          <p:cNvPr id="3" name="Graphic 2" descr="Aperture with solid fill">
            <a:extLst>
              <a:ext uri="{FF2B5EF4-FFF2-40B4-BE49-F238E27FC236}">
                <a16:creationId xmlns:a16="http://schemas.microsoft.com/office/drawing/2014/main" id="{1474AA6F-5AA8-45ED-8D36-19CBCD2BC4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36445" y="4216594"/>
            <a:ext cx="761652" cy="761652"/>
          </a:xfrm>
          <a:prstGeom prst="rect">
            <a:avLst/>
          </a:prstGeom>
        </p:spPr>
      </p:pic>
      <p:pic>
        <p:nvPicPr>
          <p:cNvPr id="5" name="Graphic 4" descr="Internet with solid fill">
            <a:extLst>
              <a:ext uri="{FF2B5EF4-FFF2-40B4-BE49-F238E27FC236}">
                <a16:creationId xmlns:a16="http://schemas.microsoft.com/office/drawing/2014/main" id="{60DB8CE0-7001-4848-A6D3-3E020C632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0257" y="2921905"/>
            <a:ext cx="761652" cy="761652"/>
          </a:xfrm>
          <a:prstGeom prst="rect">
            <a:avLst/>
          </a:prstGeom>
        </p:spPr>
      </p:pic>
      <p:pic>
        <p:nvPicPr>
          <p:cNvPr id="33" name="Graphic 32" descr="Renewable Energy with solid fill">
            <a:extLst>
              <a:ext uri="{FF2B5EF4-FFF2-40B4-BE49-F238E27FC236}">
                <a16:creationId xmlns:a16="http://schemas.microsoft.com/office/drawing/2014/main" id="{42196853-B651-4F6C-9ACE-8ED82D9BFE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0257" y="5543451"/>
            <a:ext cx="761652" cy="761652"/>
          </a:xfrm>
          <a:prstGeom prst="rect">
            <a:avLst/>
          </a:prstGeom>
        </p:spPr>
      </p:pic>
      <p:pic>
        <p:nvPicPr>
          <p:cNvPr id="35" name="Graphic 34" descr="Ui Ux with solid fill">
            <a:extLst>
              <a:ext uri="{FF2B5EF4-FFF2-40B4-BE49-F238E27FC236}">
                <a16:creationId xmlns:a16="http://schemas.microsoft.com/office/drawing/2014/main" id="{FCECC082-02AA-4E2E-8564-4453F02584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0257" y="6926562"/>
            <a:ext cx="761652" cy="761652"/>
          </a:xfrm>
          <a:prstGeom prst="rect">
            <a:avLst/>
          </a:prstGeom>
        </p:spPr>
      </p:pic>
      <p:pic>
        <p:nvPicPr>
          <p:cNvPr id="37" name="Graphic 36" descr="Online meeting with solid fill">
            <a:extLst>
              <a:ext uri="{FF2B5EF4-FFF2-40B4-BE49-F238E27FC236}">
                <a16:creationId xmlns:a16="http://schemas.microsoft.com/office/drawing/2014/main" id="{2AF8CC8E-9B40-4235-8FA8-0B864B84D2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5356" y="8299188"/>
            <a:ext cx="756553" cy="756553"/>
          </a:xfrm>
          <a:prstGeom prst="rect">
            <a:avLst/>
          </a:prstGeom>
        </p:spPr>
      </p:pic>
    </p:spTree>
    <p:extLst>
      <p:ext uri="{BB962C8B-B14F-4D97-AF65-F5344CB8AC3E}">
        <p14:creationId xmlns:p14="http://schemas.microsoft.com/office/powerpoint/2010/main" val="138107285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ine"/>
          <p:cNvSpPr/>
          <p:nvPr/>
        </p:nvSpPr>
        <p:spPr>
          <a:xfrm>
            <a:off x="1806904" y="4926848"/>
            <a:ext cx="7884281" cy="0"/>
          </a:xfrm>
          <a:prstGeom prst="line">
            <a:avLst/>
          </a:prstGeom>
          <a:ln w="25400">
            <a:solidFill>
              <a:srgbClr val="2F7788"/>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17" name="Line"/>
          <p:cNvSpPr/>
          <p:nvPr/>
        </p:nvSpPr>
        <p:spPr>
          <a:xfrm>
            <a:off x="10440948" y="4922467"/>
            <a:ext cx="7884281" cy="0"/>
          </a:xfrm>
          <a:prstGeom prst="line">
            <a:avLst/>
          </a:prstGeom>
          <a:ln w="25400">
            <a:solidFill>
              <a:srgbClr val="2F7788"/>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pic>
        <p:nvPicPr>
          <p:cNvPr id="26" name="Picture 25"/>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1251160" y="5145671"/>
            <a:ext cx="2372900" cy="2372900"/>
          </a:xfrm>
          <a:prstGeom prst="rect">
            <a:avLst/>
          </a:prstGeom>
        </p:spPr>
      </p:pic>
      <p:sp>
        <p:nvSpPr>
          <p:cNvPr id="22" name="1,2 δις">
            <a:extLst>
              <a:ext uri="{FF2B5EF4-FFF2-40B4-BE49-F238E27FC236}">
                <a16:creationId xmlns:a16="http://schemas.microsoft.com/office/drawing/2014/main" id="{ADD39284-CD62-4ADB-8175-876D93467E1D}"/>
              </a:ext>
            </a:extLst>
          </p:cNvPr>
          <p:cNvSpPr txBox="1"/>
          <p:nvPr/>
        </p:nvSpPr>
        <p:spPr>
          <a:xfrm>
            <a:off x="4557830" y="4937573"/>
            <a:ext cx="4288926" cy="241091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6000" dirty="0">
                <a:solidFill>
                  <a:srgbClr val="984D1D"/>
                </a:solidFill>
              </a:rPr>
              <a:t>€</a:t>
            </a:r>
            <a:r>
              <a:rPr lang="el-GR" sz="9000" dirty="0">
                <a:solidFill>
                  <a:srgbClr val="984D1D"/>
                </a:solidFill>
              </a:rPr>
              <a:t>53</a:t>
            </a:r>
            <a:r>
              <a:rPr lang="el-GR" sz="6000" dirty="0">
                <a:solidFill>
                  <a:srgbClr val="984D1D"/>
                </a:solidFill>
              </a:rPr>
              <a:t>εκ.</a:t>
            </a:r>
          </a:p>
          <a:p>
            <a:pPr algn="ctr"/>
            <a:r>
              <a:rPr lang="el-GR" sz="3000" b="1" i="0" dirty="0">
                <a:solidFill>
                  <a:srgbClr val="984D1D"/>
                </a:solidFill>
              </a:rPr>
              <a:t>για επενδύσεις </a:t>
            </a:r>
          </a:p>
          <a:p>
            <a:pPr algn="ctr"/>
            <a:r>
              <a:rPr lang="el-GR" sz="3000" b="1" i="0" dirty="0">
                <a:solidFill>
                  <a:srgbClr val="984D1D"/>
                </a:solidFill>
              </a:rPr>
              <a:t>σε </a:t>
            </a:r>
            <a:r>
              <a:rPr lang="el-GR" sz="3000" b="1" i="0" dirty="0" err="1">
                <a:solidFill>
                  <a:srgbClr val="984D1D"/>
                </a:solidFill>
              </a:rPr>
              <a:t>ευρυζωνικά</a:t>
            </a:r>
            <a:r>
              <a:rPr lang="el-GR" sz="3000" b="1" i="0" dirty="0">
                <a:solidFill>
                  <a:srgbClr val="984D1D"/>
                </a:solidFill>
              </a:rPr>
              <a:t> δίκτυα</a:t>
            </a:r>
          </a:p>
        </p:txBody>
      </p:sp>
      <p:sp>
        <p:nvSpPr>
          <p:cNvPr id="24" name="1,2 δις">
            <a:extLst>
              <a:ext uri="{FF2B5EF4-FFF2-40B4-BE49-F238E27FC236}">
                <a16:creationId xmlns:a16="http://schemas.microsoft.com/office/drawing/2014/main" id="{0D7AC5D9-5D3D-4EF1-9FD5-AEB6ABE6715D}"/>
              </a:ext>
            </a:extLst>
          </p:cNvPr>
          <p:cNvSpPr txBox="1"/>
          <p:nvPr/>
        </p:nvSpPr>
        <p:spPr>
          <a:xfrm>
            <a:off x="14036304" y="5106712"/>
            <a:ext cx="4288925" cy="241091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6000" dirty="0">
                <a:solidFill>
                  <a:srgbClr val="ADC230"/>
                </a:solidFill>
              </a:rPr>
              <a:t>€</a:t>
            </a:r>
            <a:r>
              <a:rPr lang="el-GR" sz="9000" dirty="0">
                <a:solidFill>
                  <a:srgbClr val="ADC230"/>
                </a:solidFill>
              </a:rPr>
              <a:t>35</a:t>
            </a:r>
            <a:r>
              <a:rPr lang="el-GR" sz="6000" dirty="0">
                <a:solidFill>
                  <a:srgbClr val="ADC230"/>
                </a:solidFill>
              </a:rPr>
              <a:t>εκ.</a:t>
            </a:r>
          </a:p>
          <a:p>
            <a:pPr algn="ctr"/>
            <a:r>
              <a:rPr lang="el-GR" sz="3000" b="1" i="0" dirty="0">
                <a:solidFill>
                  <a:srgbClr val="ADC230"/>
                </a:solidFill>
              </a:rPr>
              <a:t>για ανάπτυξη </a:t>
            </a:r>
          </a:p>
          <a:p>
            <a:pPr algn="ctr"/>
            <a:r>
              <a:rPr lang="el-GR" sz="3000" b="1" i="0" dirty="0">
                <a:solidFill>
                  <a:srgbClr val="ADC230"/>
                </a:solidFill>
              </a:rPr>
              <a:t>έξυπνων πόλεων</a:t>
            </a:r>
          </a:p>
        </p:txBody>
      </p:sp>
      <p:sp>
        <p:nvSpPr>
          <p:cNvPr id="30" name="Subtitle here">
            <a:extLst>
              <a:ext uri="{FF2B5EF4-FFF2-40B4-BE49-F238E27FC236}">
                <a16:creationId xmlns:a16="http://schemas.microsoft.com/office/drawing/2014/main" id="{CC6224B4-BEE6-4A10-8263-65983AFF2A1E}"/>
              </a:ext>
            </a:extLst>
          </p:cNvPr>
          <p:cNvSpPr txBox="1"/>
          <p:nvPr/>
        </p:nvSpPr>
        <p:spPr>
          <a:xfrm>
            <a:off x="954000" y="954000"/>
            <a:ext cx="16745185" cy="930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4400" b="1">
                <a:solidFill>
                  <a:srgbClr val="4B6EAF"/>
                </a:solidFill>
                <a:latin typeface="Arial"/>
                <a:ea typeface="Arial"/>
                <a:cs typeface="Arial"/>
              </a:defRPr>
            </a:lvl1pPr>
          </a:lstStyle>
          <a:p>
            <a:r>
              <a:rPr lang="el-GR" sz="5500" dirty="0"/>
              <a:t>Επενδύσεις στα πλαίσια του ΣΑΑ</a:t>
            </a:r>
            <a:endParaRPr sz="5500" dirty="0"/>
          </a:p>
        </p:txBody>
      </p:sp>
      <p:pic>
        <p:nvPicPr>
          <p:cNvPr id="31" name="Picture 30">
            <a:extLst>
              <a:ext uri="{FF2B5EF4-FFF2-40B4-BE49-F238E27FC236}">
                <a16:creationId xmlns:a16="http://schemas.microsoft.com/office/drawing/2014/main" id="{0649D991-E76A-4C67-A011-6A6EF5BEA8E6}"/>
              </a:ext>
            </a:extLst>
          </p:cNvPr>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1500183" y="5106712"/>
            <a:ext cx="2760401" cy="2760401"/>
          </a:xfrm>
          <a:prstGeom prst="rect">
            <a:avLst/>
          </a:prstGeom>
        </p:spPr>
      </p:pic>
      <p:pic>
        <p:nvPicPr>
          <p:cNvPr id="28" name="Picture 27">
            <a:extLst>
              <a:ext uri="{FF2B5EF4-FFF2-40B4-BE49-F238E27FC236}">
                <a16:creationId xmlns:a16="http://schemas.microsoft.com/office/drawing/2014/main" id="{818F5B76-431C-49C3-AF42-A24485E6DB77}"/>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222447" y="2172893"/>
            <a:ext cx="2972778" cy="2972778"/>
          </a:xfrm>
          <a:prstGeom prst="rect">
            <a:avLst/>
          </a:prstGeom>
        </p:spPr>
      </p:pic>
      <p:sp>
        <p:nvSpPr>
          <p:cNvPr id="33" name="1,2 δις">
            <a:extLst>
              <a:ext uri="{FF2B5EF4-FFF2-40B4-BE49-F238E27FC236}">
                <a16:creationId xmlns:a16="http://schemas.microsoft.com/office/drawing/2014/main" id="{06376DE3-A051-40C7-8483-05E5266FEE11}"/>
              </a:ext>
            </a:extLst>
          </p:cNvPr>
          <p:cNvSpPr txBox="1"/>
          <p:nvPr/>
        </p:nvSpPr>
        <p:spPr>
          <a:xfrm>
            <a:off x="453545" y="2389371"/>
            <a:ext cx="7272979" cy="29649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6000" dirty="0">
                <a:solidFill>
                  <a:srgbClr val="88CBF0"/>
                </a:solidFill>
              </a:rPr>
              <a:t>&gt;€</a:t>
            </a:r>
            <a:r>
              <a:rPr lang="el-GR" sz="9000" dirty="0">
                <a:solidFill>
                  <a:srgbClr val="88CBF0"/>
                </a:solidFill>
              </a:rPr>
              <a:t>170</a:t>
            </a:r>
            <a:r>
              <a:rPr lang="el-GR" sz="6000" dirty="0">
                <a:solidFill>
                  <a:srgbClr val="88CBF0"/>
                </a:solidFill>
              </a:rPr>
              <a:t>εκ.</a:t>
            </a:r>
          </a:p>
          <a:p>
            <a:pPr algn="ctr"/>
            <a:r>
              <a:rPr lang="el-GR" sz="3000" dirty="0">
                <a:solidFill>
                  <a:srgbClr val="88CBF0"/>
                </a:solidFill>
              </a:rPr>
              <a:t>γ</a:t>
            </a:r>
            <a:r>
              <a:rPr lang="el-GR" sz="3000" b="1" i="0" dirty="0">
                <a:solidFill>
                  <a:srgbClr val="88CBF0"/>
                </a:solidFill>
              </a:rPr>
              <a:t>ια έργα </a:t>
            </a:r>
          </a:p>
          <a:p>
            <a:pPr algn="ctr"/>
            <a:r>
              <a:rPr lang="el-GR" sz="3000" dirty="0">
                <a:solidFill>
                  <a:srgbClr val="88CBF0"/>
                </a:solidFill>
              </a:rPr>
              <a:t>της </a:t>
            </a:r>
            <a:r>
              <a:rPr lang="el-GR" sz="3000" b="1" i="0" dirty="0">
                <a:solidFill>
                  <a:srgbClr val="88CBF0"/>
                </a:solidFill>
              </a:rPr>
              <a:t>Διακυβέρνησης</a:t>
            </a:r>
          </a:p>
          <a:p>
            <a:pPr algn="ctr"/>
            <a:endParaRPr sz="3600" b="0" dirty="0">
              <a:solidFill>
                <a:srgbClr val="88CBF0"/>
              </a:solidFill>
            </a:endParaRPr>
          </a:p>
        </p:txBody>
      </p:sp>
      <p:sp>
        <p:nvSpPr>
          <p:cNvPr id="38" name="1,2 δις">
            <a:extLst>
              <a:ext uri="{FF2B5EF4-FFF2-40B4-BE49-F238E27FC236}">
                <a16:creationId xmlns:a16="http://schemas.microsoft.com/office/drawing/2014/main" id="{8927F18C-DE58-4974-B06C-B8165B8A0270}"/>
              </a:ext>
            </a:extLst>
          </p:cNvPr>
          <p:cNvSpPr txBox="1"/>
          <p:nvPr/>
        </p:nvSpPr>
        <p:spPr>
          <a:xfrm>
            <a:off x="10765229" y="2478478"/>
            <a:ext cx="4643551" cy="24109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6000" dirty="0">
                <a:solidFill>
                  <a:srgbClr val="E99B4A"/>
                </a:solidFill>
              </a:rPr>
              <a:t>&gt;€</a:t>
            </a:r>
            <a:r>
              <a:rPr lang="el-GR" sz="9000" dirty="0">
                <a:solidFill>
                  <a:srgbClr val="E99B4A"/>
                </a:solidFill>
              </a:rPr>
              <a:t>20</a:t>
            </a:r>
            <a:r>
              <a:rPr lang="el-GR" sz="6000" dirty="0">
                <a:solidFill>
                  <a:srgbClr val="E99B4A"/>
                </a:solidFill>
              </a:rPr>
              <a:t>εκ.</a:t>
            </a:r>
          </a:p>
          <a:p>
            <a:pPr algn="ctr"/>
            <a:r>
              <a:rPr lang="el-GR" sz="3000" b="1" i="0" dirty="0">
                <a:solidFill>
                  <a:srgbClr val="E99B4A"/>
                </a:solidFill>
              </a:rPr>
              <a:t>για ανάπτυξη ψηφιακών δεξιοτήτων</a:t>
            </a:r>
          </a:p>
        </p:txBody>
      </p:sp>
      <p:pic>
        <p:nvPicPr>
          <p:cNvPr id="40" name="Picture 39">
            <a:extLst>
              <a:ext uri="{FF2B5EF4-FFF2-40B4-BE49-F238E27FC236}">
                <a16:creationId xmlns:a16="http://schemas.microsoft.com/office/drawing/2014/main" id="{DB002F59-EE76-4546-A381-B5BF5E12B1B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15358808" y="2091402"/>
            <a:ext cx="2782084" cy="2624592"/>
          </a:xfrm>
          <a:prstGeom prst="rect">
            <a:avLst/>
          </a:prstGeom>
        </p:spPr>
      </p:pic>
      <p:sp>
        <p:nvSpPr>
          <p:cNvPr id="13" name="1,2 δις">
            <a:extLst>
              <a:ext uri="{FF2B5EF4-FFF2-40B4-BE49-F238E27FC236}">
                <a16:creationId xmlns:a16="http://schemas.microsoft.com/office/drawing/2014/main" id="{0E490C37-6B1D-4783-9574-08417EE5E085}"/>
              </a:ext>
            </a:extLst>
          </p:cNvPr>
          <p:cNvSpPr txBox="1"/>
          <p:nvPr/>
        </p:nvSpPr>
        <p:spPr>
          <a:xfrm>
            <a:off x="5939841" y="7926932"/>
            <a:ext cx="7502688" cy="24109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3000" dirty="0">
                <a:solidFill>
                  <a:schemeClr val="tx2">
                    <a:lumMod val="75000"/>
                  </a:schemeClr>
                </a:solidFill>
              </a:rPr>
              <a:t>Επιπρόσθετα: </a:t>
            </a:r>
            <a:r>
              <a:rPr lang="en-US" sz="6000" dirty="0">
                <a:solidFill>
                  <a:schemeClr val="tx2">
                    <a:lumMod val="75000"/>
                  </a:schemeClr>
                </a:solidFill>
              </a:rPr>
              <a:t>&gt;</a:t>
            </a:r>
            <a:r>
              <a:rPr lang="el-GR" sz="6000" dirty="0">
                <a:solidFill>
                  <a:schemeClr val="tx2">
                    <a:lumMod val="75000"/>
                  </a:schemeClr>
                </a:solidFill>
              </a:rPr>
              <a:t>€</a:t>
            </a:r>
            <a:r>
              <a:rPr lang="el-GR" sz="9000" dirty="0">
                <a:solidFill>
                  <a:schemeClr val="tx2">
                    <a:lumMod val="75000"/>
                  </a:schemeClr>
                </a:solidFill>
              </a:rPr>
              <a:t>8</a:t>
            </a:r>
            <a:r>
              <a:rPr lang="en-US" sz="9000" dirty="0">
                <a:solidFill>
                  <a:schemeClr val="tx2">
                    <a:lumMod val="75000"/>
                  </a:schemeClr>
                </a:solidFill>
              </a:rPr>
              <a:t>5</a:t>
            </a:r>
            <a:r>
              <a:rPr lang="el-GR" sz="6000" dirty="0">
                <a:solidFill>
                  <a:schemeClr val="tx2">
                    <a:lumMod val="75000"/>
                  </a:schemeClr>
                </a:solidFill>
              </a:rPr>
              <a:t>εκ. </a:t>
            </a:r>
          </a:p>
          <a:p>
            <a:pPr algn="ctr"/>
            <a:r>
              <a:rPr lang="el-GR" sz="3000" dirty="0">
                <a:solidFill>
                  <a:schemeClr val="tx2">
                    <a:lumMod val="75000"/>
                  </a:schemeClr>
                </a:solidFill>
              </a:rPr>
              <a:t>για καινοτόμο, ψηφιακή επιχειρηματικότητα</a:t>
            </a:r>
            <a:endParaRPr lang="en-US" sz="3000" dirty="0">
              <a:solidFill>
                <a:schemeClr val="tx2">
                  <a:lumMod val="75000"/>
                </a:schemeClr>
              </a:solidFill>
            </a:endParaRPr>
          </a:p>
        </p:txBody>
      </p:sp>
      <p:sp>
        <p:nvSpPr>
          <p:cNvPr id="18" name="Line">
            <a:extLst>
              <a:ext uri="{FF2B5EF4-FFF2-40B4-BE49-F238E27FC236}">
                <a16:creationId xmlns:a16="http://schemas.microsoft.com/office/drawing/2014/main" id="{761B44E2-7A0F-4DD1-A555-FA07AC663241}"/>
              </a:ext>
            </a:extLst>
          </p:cNvPr>
          <p:cNvSpPr/>
          <p:nvPr/>
        </p:nvSpPr>
        <p:spPr>
          <a:xfrm>
            <a:off x="1806903" y="7871494"/>
            <a:ext cx="7884281" cy="0"/>
          </a:xfrm>
          <a:prstGeom prst="line">
            <a:avLst/>
          </a:prstGeom>
          <a:ln w="25400">
            <a:solidFill>
              <a:srgbClr val="2F7788"/>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19" name="Line">
            <a:extLst>
              <a:ext uri="{FF2B5EF4-FFF2-40B4-BE49-F238E27FC236}">
                <a16:creationId xmlns:a16="http://schemas.microsoft.com/office/drawing/2014/main" id="{BF6DAC95-4990-4852-9351-BEB35668908C}"/>
              </a:ext>
            </a:extLst>
          </p:cNvPr>
          <p:cNvSpPr/>
          <p:nvPr/>
        </p:nvSpPr>
        <p:spPr>
          <a:xfrm>
            <a:off x="10440947" y="7867113"/>
            <a:ext cx="7884281" cy="0"/>
          </a:xfrm>
          <a:prstGeom prst="line">
            <a:avLst/>
          </a:prstGeom>
          <a:ln w="25400">
            <a:solidFill>
              <a:srgbClr val="2F7788"/>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Tree>
    <p:extLst>
      <p:ext uri="{BB962C8B-B14F-4D97-AF65-F5344CB8AC3E}">
        <p14:creationId xmlns:p14="http://schemas.microsoft.com/office/powerpoint/2010/main" val="16807845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here">
            <a:extLst>
              <a:ext uri="{FF2B5EF4-FFF2-40B4-BE49-F238E27FC236}">
                <a16:creationId xmlns:a16="http://schemas.microsoft.com/office/drawing/2014/main" id="{CC6224B4-BEE6-4A10-8263-65983AFF2A1E}"/>
              </a:ext>
            </a:extLst>
          </p:cNvPr>
          <p:cNvSpPr txBox="1"/>
          <p:nvPr/>
        </p:nvSpPr>
        <p:spPr>
          <a:xfrm>
            <a:off x="954000" y="954000"/>
            <a:ext cx="19094140"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4400" b="1">
                <a:solidFill>
                  <a:srgbClr val="4B6EAF"/>
                </a:solidFill>
                <a:latin typeface="Arial"/>
                <a:ea typeface="Arial"/>
                <a:cs typeface="Arial"/>
              </a:defRPr>
            </a:lvl1pPr>
          </a:lstStyle>
          <a:p>
            <a:r>
              <a:rPr lang="el-GR" sz="5500" dirty="0"/>
              <a:t>Ηλεκτρονική διακυβέρνηση / Εκσυγχρονισμός ΔΥ</a:t>
            </a:r>
            <a:endParaRPr sz="5500" dirty="0"/>
          </a:p>
        </p:txBody>
      </p:sp>
      <p:sp>
        <p:nvSpPr>
          <p:cNvPr id="38" name="TextBox 37">
            <a:extLst>
              <a:ext uri="{FF2B5EF4-FFF2-40B4-BE49-F238E27FC236}">
                <a16:creationId xmlns:a16="http://schemas.microsoft.com/office/drawing/2014/main" id="{4CCA3D21-8CBF-4A30-86AA-D5EF0B5F6FA4}"/>
              </a:ext>
            </a:extLst>
          </p:cNvPr>
          <p:cNvSpPr txBox="1"/>
          <p:nvPr/>
        </p:nvSpPr>
        <p:spPr>
          <a:xfrm>
            <a:off x="723566" y="2986993"/>
            <a:ext cx="1177107"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500" i="0" u="none" strike="noStrike" kern="1200" cap="none" spc="0" normalizeH="0" baseline="0" noProof="0" dirty="0">
                <a:ln>
                  <a:noFill/>
                </a:ln>
                <a:solidFill>
                  <a:srgbClr val="88CBF0"/>
                </a:solidFill>
                <a:effectLst/>
                <a:uLnTx/>
                <a:uFillTx/>
                <a:latin typeface="Open Sans" panose="020B0606030504020204" pitchFamily="34" charset="0"/>
                <a:ea typeface="+mn-ea"/>
                <a:cs typeface="+mn-cs"/>
              </a:rPr>
              <a:t>1</a:t>
            </a:r>
            <a:endParaRPr kumimoji="0" lang="en-GB" sz="6500" i="0" u="none" strike="noStrike" kern="1200" cap="none" spc="0" normalizeH="0" baseline="0" noProof="0" dirty="0">
              <a:ln>
                <a:noFill/>
              </a:ln>
              <a:solidFill>
                <a:srgbClr val="88CBF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9" name="TextBox 38">
            <a:extLst>
              <a:ext uri="{FF2B5EF4-FFF2-40B4-BE49-F238E27FC236}">
                <a16:creationId xmlns:a16="http://schemas.microsoft.com/office/drawing/2014/main" id="{7535C691-5515-4C99-9767-32C57438B227}"/>
              </a:ext>
            </a:extLst>
          </p:cNvPr>
          <p:cNvSpPr txBox="1"/>
          <p:nvPr/>
        </p:nvSpPr>
        <p:spPr>
          <a:xfrm>
            <a:off x="530321" y="4566909"/>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88CBF0"/>
                </a:solidFill>
                <a:effectLst/>
                <a:uLnTx/>
                <a:uFillTx/>
                <a:latin typeface="Open Sans" panose="020B0606030504020204" pitchFamily="34" charset="0"/>
                <a:ea typeface="+mn-ea"/>
                <a:cs typeface="+mn-cs"/>
              </a:rPr>
              <a:t>2</a:t>
            </a:r>
            <a:endParaRPr kumimoji="0" lang="en-GB" sz="6500" i="0" u="none" strike="noStrike" kern="1200" cap="none" spc="0" normalizeH="0" baseline="0" noProof="0" dirty="0">
              <a:ln>
                <a:noFill/>
              </a:ln>
              <a:solidFill>
                <a:srgbClr val="88CBF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0" name="TextBox 39">
            <a:extLst>
              <a:ext uri="{FF2B5EF4-FFF2-40B4-BE49-F238E27FC236}">
                <a16:creationId xmlns:a16="http://schemas.microsoft.com/office/drawing/2014/main" id="{25BC6A04-CE4E-48BB-95C0-78F7AE73C0B8}"/>
              </a:ext>
            </a:extLst>
          </p:cNvPr>
          <p:cNvSpPr txBox="1"/>
          <p:nvPr/>
        </p:nvSpPr>
        <p:spPr>
          <a:xfrm>
            <a:off x="617438" y="5857688"/>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88CBF0"/>
                </a:solidFill>
                <a:effectLst/>
                <a:uLnTx/>
                <a:uFillTx/>
                <a:latin typeface="Open Sans" panose="020B0606030504020204" pitchFamily="34" charset="0"/>
                <a:ea typeface="+mn-ea"/>
                <a:cs typeface="+mn-cs"/>
              </a:rPr>
              <a:t>3</a:t>
            </a:r>
            <a:endParaRPr kumimoji="0" lang="en-GB" sz="6500" i="0" u="none" strike="noStrike" kern="1200" cap="none" spc="0" normalizeH="0" baseline="0" noProof="0" dirty="0">
              <a:ln>
                <a:noFill/>
              </a:ln>
              <a:solidFill>
                <a:srgbClr val="88CBF0"/>
              </a:solidFill>
              <a:effectLst/>
              <a:uLnTx/>
              <a:uFillTx/>
              <a:latin typeface="Noto Sans" panose="020B0502040504020204" pitchFamily="34"/>
              <a:ea typeface="Noto Sans" panose="020B0502040504020204" pitchFamily="34"/>
              <a:cs typeface="Noto Sans" panose="020B0502040504020204" pitchFamily="34"/>
            </a:endParaRPr>
          </a:p>
        </p:txBody>
      </p:sp>
      <p:pic>
        <p:nvPicPr>
          <p:cNvPr id="42" name="Picture 41">
            <a:extLst>
              <a:ext uri="{FF2B5EF4-FFF2-40B4-BE49-F238E27FC236}">
                <a16:creationId xmlns:a16="http://schemas.microsoft.com/office/drawing/2014/main" id="{B2D1E025-7436-4ADC-8F9B-9C2721816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8433" y="6867484"/>
            <a:ext cx="2974824" cy="2974824"/>
          </a:xfrm>
          <a:prstGeom prst="rect">
            <a:avLst/>
          </a:prstGeom>
        </p:spPr>
      </p:pic>
      <p:sp>
        <p:nvSpPr>
          <p:cNvPr id="47" name="TextBox 46">
            <a:extLst>
              <a:ext uri="{FF2B5EF4-FFF2-40B4-BE49-F238E27FC236}">
                <a16:creationId xmlns:a16="http://schemas.microsoft.com/office/drawing/2014/main" id="{BD88B7DB-6768-41BE-B525-EA156FA529AE}"/>
              </a:ext>
            </a:extLst>
          </p:cNvPr>
          <p:cNvSpPr txBox="1"/>
          <p:nvPr/>
        </p:nvSpPr>
        <p:spPr>
          <a:xfrm>
            <a:off x="479514" y="7360855"/>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6500" kern="1200" dirty="0">
                <a:solidFill>
                  <a:srgbClr val="88CBF0"/>
                </a:solidFill>
                <a:latin typeface="Open Sans" panose="020B0606030504020204" pitchFamily="34" charset="0"/>
              </a:rPr>
              <a:t>4</a:t>
            </a:r>
            <a:endParaRPr kumimoji="0" lang="en-GB" sz="6500" i="0" u="none" strike="noStrike" kern="1200" cap="none" spc="0" normalizeH="0" baseline="0" noProof="0" dirty="0">
              <a:ln>
                <a:noFill/>
              </a:ln>
              <a:solidFill>
                <a:srgbClr val="88CBF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9" name="TextBox 48">
            <a:extLst>
              <a:ext uri="{FF2B5EF4-FFF2-40B4-BE49-F238E27FC236}">
                <a16:creationId xmlns:a16="http://schemas.microsoft.com/office/drawing/2014/main" id="{6CF7E31D-F4D9-4FBF-86A2-D51666FAFE79}"/>
              </a:ext>
            </a:extLst>
          </p:cNvPr>
          <p:cNvSpPr txBox="1"/>
          <p:nvPr/>
        </p:nvSpPr>
        <p:spPr>
          <a:xfrm>
            <a:off x="494826" y="8749701"/>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500" i="0" u="none" strike="noStrike" kern="1200" cap="none" spc="0" normalizeH="0" baseline="0" noProof="0" dirty="0">
                <a:ln>
                  <a:noFill/>
                </a:ln>
                <a:solidFill>
                  <a:srgbClr val="88CBF0"/>
                </a:solidFill>
                <a:effectLst/>
                <a:uLnTx/>
                <a:uFillTx/>
                <a:latin typeface="Open Sans" panose="020B0606030504020204" pitchFamily="34" charset="0"/>
                <a:ea typeface="+mn-ea"/>
                <a:cs typeface="+mn-cs"/>
              </a:rPr>
              <a:t>5</a:t>
            </a:r>
            <a:endParaRPr kumimoji="0" lang="en-GB" sz="6500" i="0" u="none" strike="noStrike" kern="1200" cap="none" spc="0" normalizeH="0" baseline="0" noProof="0" dirty="0">
              <a:ln>
                <a:noFill/>
              </a:ln>
              <a:solidFill>
                <a:srgbClr val="88CBF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4" name="TextBox 13">
            <a:extLst>
              <a:ext uri="{FF2B5EF4-FFF2-40B4-BE49-F238E27FC236}">
                <a16:creationId xmlns:a16="http://schemas.microsoft.com/office/drawing/2014/main" id="{18CFD3B6-C2E6-41F4-9ED9-8CEF778D5EDA}"/>
              </a:ext>
            </a:extLst>
          </p:cNvPr>
          <p:cNvSpPr txBox="1"/>
          <p:nvPr/>
        </p:nvSpPr>
        <p:spPr>
          <a:xfrm>
            <a:off x="2399450" y="9101276"/>
            <a:ext cx="1588097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buClr>
                <a:srgbClr val="88CBF0"/>
              </a:buClr>
              <a:defRPr sz="2800">
                <a:latin typeface="Arial" panose="020B0604020202020204" pitchFamily="34" charset="0"/>
                <a:cs typeface="Arial" panose="020B0604020202020204" pitchFamily="34" charset="0"/>
              </a:defRPr>
            </a:lvl1pPr>
          </a:lstStyle>
          <a:p>
            <a:r>
              <a:rPr lang="en-US" sz="2400" b="1" dirty="0"/>
              <a:t>Cloud-first policy – G-Cloud</a:t>
            </a:r>
            <a:r>
              <a:rPr lang="el-GR" sz="2400" dirty="0"/>
              <a:t> </a:t>
            </a:r>
          </a:p>
        </p:txBody>
      </p:sp>
      <p:sp>
        <p:nvSpPr>
          <p:cNvPr id="15" name="TextBox 14">
            <a:extLst>
              <a:ext uri="{FF2B5EF4-FFF2-40B4-BE49-F238E27FC236}">
                <a16:creationId xmlns:a16="http://schemas.microsoft.com/office/drawing/2014/main" id="{6173E9CF-C75E-4BE5-807B-739CA6E50D34}"/>
              </a:ext>
            </a:extLst>
          </p:cNvPr>
          <p:cNvSpPr txBox="1"/>
          <p:nvPr/>
        </p:nvSpPr>
        <p:spPr>
          <a:xfrm>
            <a:off x="2484191" y="7353264"/>
            <a:ext cx="974532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buClr>
                <a:srgbClr val="88CBF0"/>
              </a:buClr>
              <a:defRPr sz="2800">
                <a:latin typeface="Arial" panose="020B0604020202020204" pitchFamily="34" charset="0"/>
                <a:cs typeface="Arial" panose="020B0604020202020204" pitchFamily="34" charset="0"/>
              </a:defRPr>
            </a:lvl1pPr>
          </a:lstStyle>
          <a:p>
            <a:r>
              <a:rPr lang="el-GR" sz="2400" b="1" dirty="0"/>
              <a:t>Άλλα έργα</a:t>
            </a:r>
            <a:r>
              <a:rPr lang="el-GR" sz="2400" dirty="0"/>
              <a:t>:</a:t>
            </a:r>
          </a:p>
          <a:p>
            <a:pPr marL="457200" indent="-457200">
              <a:buFont typeface="Arial" panose="020B0604020202020204" pitchFamily="34" charset="0"/>
              <a:buChar char="•"/>
            </a:pPr>
            <a:r>
              <a:rPr lang="el-GR" sz="2400" dirty="0"/>
              <a:t>Ψηφιακός Μετασχηματισμός Αρχής Λιμένων Κύπρου</a:t>
            </a:r>
          </a:p>
          <a:p>
            <a:pPr marL="457200" indent="-457200">
              <a:buFont typeface="Arial" panose="020B0604020202020204" pitchFamily="34" charset="0"/>
              <a:buChar char="•"/>
            </a:pPr>
            <a:r>
              <a:rPr lang="el-GR" sz="2400" dirty="0" err="1"/>
              <a:t>Ψηφιοποίηση</a:t>
            </a:r>
            <a:r>
              <a:rPr lang="el-GR" sz="2400" dirty="0"/>
              <a:t> των διαδικασιών DIGIPOL της Αστυνομίας </a:t>
            </a:r>
          </a:p>
        </p:txBody>
      </p:sp>
      <p:sp>
        <p:nvSpPr>
          <p:cNvPr id="16" name="TextBox 15">
            <a:extLst>
              <a:ext uri="{FF2B5EF4-FFF2-40B4-BE49-F238E27FC236}">
                <a16:creationId xmlns:a16="http://schemas.microsoft.com/office/drawing/2014/main" id="{1B4F01BE-E89A-435D-ABCA-0A29D5DEBF2A}"/>
              </a:ext>
            </a:extLst>
          </p:cNvPr>
          <p:cNvSpPr txBox="1"/>
          <p:nvPr/>
        </p:nvSpPr>
        <p:spPr>
          <a:xfrm>
            <a:off x="2484191" y="2746367"/>
            <a:ext cx="1475783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Clr>
                <a:srgbClr val="88CBF0"/>
              </a:buClr>
            </a:pPr>
            <a:r>
              <a:rPr lang="el-GR" sz="2400" b="1" dirty="0">
                <a:latin typeface="Arial" panose="020B0604020202020204" pitchFamily="34" charset="0"/>
                <a:cs typeface="Arial" panose="020B0604020202020204" pitchFamily="34" charset="0"/>
              </a:rPr>
              <a:t>Έργα Κεντρικής Κυβέρνησης</a:t>
            </a:r>
            <a:r>
              <a:rPr lang="el-GR" sz="2400" b="0" dirty="0">
                <a:latin typeface="Arial" panose="020B0604020202020204" pitchFamily="34" charset="0"/>
                <a:cs typeface="Arial" panose="020B0604020202020204" pitchFamily="34" charset="0"/>
              </a:rPr>
              <a:t>:</a:t>
            </a:r>
          </a:p>
          <a:p>
            <a:pPr marL="285750" indent="-285750" algn="l">
              <a:buClr>
                <a:srgbClr val="88CBF0"/>
              </a:buClr>
              <a:buFont typeface="Arial" panose="020B0604020202020204" pitchFamily="34" charset="0"/>
              <a:buChar char="•"/>
            </a:pPr>
            <a:r>
              <a:rPr lang="el-GR" sz="2400" b="0" dirty="0">
                <a:latin typeface="Arial" panose="020B0604020202020204" pitchFamily="34" charset="0"/>
                <a:cs typeface="Arial" panose="020B0604020202020204" pitchFamily="34" charset="0"/>
              </a:rPr>
              <a:t>Ψηφιακή Κυβέρνηση π.χ. </a:t>
            </a:r>
            <a:r>
              <a:rPr lang="el-GR" sz="2400" b="0" dirty="0" err="1">
                <a:latin typeface="Arial" panose="020B0604020202020204" pitchFamily="34" charset="0"/>
                <a:cs typeface="Arial" panose="020B0604020202020204" pitchFamily="34" charset="0"/>
              </a:rPr>
              <a:t>Υφ</a:t>
            </a:r>
            <a:r>
              <a:rPr lang="el-GR" sz="2400" b="0" dirty="0">
                <a:latin typeface="Arial" panose="020B0604020202020204" pitchFamily="34" charset="0"/>
                <a:cs typeface="Arial" panose="020B0604020202020204" pitchFamily="34" charset="0"/>
              </a:rPr>
              <a:t>. Ναυτιλίας, Υπ. Εξωτερικών, Νομική Υπηρεσία κ.α.</a:t>
            </a:r>
          </a:p>
          <a:p>
            <a:pPr marL="285750" indent="-285750" algn="l">
              <a:buClr>
                <a:srgbClr val="88CBF0"/>
              </a:buClr>
              <a:buFont typeface="Arial" panose="020B0604020202020204" pitchFamily="34" charset="0"/>
              <a:buChar char="•"/>
            </a:pPr>
            <a:r>
              <a:rPr lang="el-GR" sz="2400" b="0" dirty="0">
                <a:latin typeface="Arial" panose="020B0604020202020204" pitchFamily="34" charset="0"/>
                <a:cs typeface="Arial" panose="020B0604020202020204" pitchFamily="34" charset="0"/>
              </a:rPr>
              <a:t>Νέα Πληροφοριακά συστήματα ζωτικής σημασίας π.χ. Τμήμα Οδικών Μεταφορών, Εφόρου Εταιρειών, </a:t>
            </a:r>
            <a:r>
              <a:rPr lang="el-GR" sz="2400" dirty="0">
                <a:latin typeface="Arial" panose="020B0604020202020204" pitchFamily="34" charset="0"/>
                <a:cs typeface="Arial" panose="020B0604020202020204" pitchFamily="34" charset="0"/>
              </a:rPr>
              <a:t>Φορολογίας, Τελωνείων, Πολεοδομίας και Οικήσεως, Πολιτιστική Κληρονομιά</a:t>
            </a:r>
            <a:endParaRPr lang="el-GR" sz="2400" b="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FF7E744-742E-48E0-9EBF-55846D85A8C1}"/>
              </a:ext>
            </a:extLst>
          </p:cNvPr>
          <p:cNvSpPr txBox="1"/>
          <p:nvPr/>
        </p:nvSpPr>
        <p:spPr>
          <a:xfrm>
            <a:off x="2484191" y="4796267"/>
            <a:ext cx="1588097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buClr>
                <a:srgbClr val="88CBF0"/>
              </a:buClr>
              <a:defRPr sz="2800">
                <a:latin typeface="Arial" panose="020B0604020202020204" pitchFamily="34" charset="0"/>
                <a:cs typeface="Arial" panose="020B0604020202020204" pitchFamily="34" charset="0"/>
              </a:defRPr>
            </a:lvl1pPr>
          </a:lstStyle>
          <a:p>
            <a:r>
              <a:rPr lang="el-GR" sz="2400" b="1" dirty="0"/>
              <a:t>Ηλεκτρονική Υγεία</a:t>
            </a:r>
            <a:r>
              <a:rPr lang="el-GR" sz="2400" dirty="0"/>
              <a:t>: π.χ. </a:t>
            </a:r>
            <a:r>
              <a:rPr lang="el-GR" sz="2400" dirty="0">
                <a:solidFill>
                  <a:schemeClr val="tx1"/>
                </a:solidFill>
              </a:rPr>
              <a:t>Διασυνοριακές υπηρεσίες, </a:t>
            </a:r>
            <a:r>
              <a:rPr lang="el-GR" sz="2400" dirty="0" err="1">
                <a:solidFill>
                  <a:schemeClr val="tx1"/>
                </a:solidFill>
              </a:rPr>
              <a:t>Ψηφιοποίηση</a:t>
            </a:r>
            <a:r>
              <a:rPr lang="el-GR" sz="2400" dirty="0">
                <a:solidFill>
                  <a:schemeClr val="tx1"/>
                </a:solidFill>
              </a:rPr>
              <a:t> δημόσιων νοσηλευτηρίων κ.α.</a:t>
            </a:r>
          </a:p>
        </p:txBody>
      </p:sp>
      <p:sp>
        <p:nvSpPr>
          <p:cNvPr id="18" name="TextBox 17">
            <a:extLst>
              <a:ext uri="{FF2B5EF4-FFF2-40B4-BE49-F238E27FC236}">
                <a16:creationId xmlns:a16="http://schemas.microsoft.com/office/drawing/2014/main" id="{5211A432-2B2C-41C7-B42A-4478A315856E}"/>
              </a:ext>
            </a:extLst>
          </p:cNvPr>
          <p:cNvSpPr txBox="1"/>
          <p:nvPr/>
        </p:nvSpPr>
        <p:spPr>
          <a:xfrm>
            <a:off x="2568931" y="5976366"/>
            <a:ext cx="1571149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buClr>
                <a:srgbClr val="88CBF0"/>
              </a:buClr>
              <a:defRPr sz="2800">
                <a:latin typeface="Arial" panose="020B0604020202020204" pitchFamily="34" charset="0"/>
                <a:cs typeface="Arial" panose="020B0604020202020204" pitchFamily="34" charset="0"/>
              </a:defRPr>
            </a:lvl1pPr>
          </a:lstStyle>
          <a:p>
            <a:r>
              <a:rPr lang="el-GR" sz="2400" b="1" dirty="0"/>
              <a:t>Ηλεκτρονική Δικαιοσύνη</a:t>
            </a:r>
            <a:r>
              <a:rPr lang="en-US" sz="2400" dirty="0"/>
              <a:t>:</a:t>
            </a:r>
            <a:r>
              <a:rPr lang="el-GR" sz="2400" dirty="0"/>
              <a:t> Σύστημα διαχείρισης υποθέσεων, Ψηφιακός μετασχηματισμός δικαστηρίων, </a:t>
            </a:r>
            <a:r>
              <a:rPr lang="en-US" sz="2400" dirty="0"/>
              <a:t>Digital Audio Recording System</a:t>
            </a:r>
            <a:r>
              <a:rPr lang="el-GR" sz="2400" dirty="0"/>
              <a:t> κ.α.</a:t>
            </a:r>
          </a:p>
        </p:txBody>
      </p:sp>
    </p:spTree>
    <p:extLst>
      <p:ext uri="{BB962C8B-B14F-4D97-AF65-F5344CB8AC3E}">
        <p14:creationId xmlns:p14="http://schemas.microsoft.com/office/powerpoint/2010/main" val="17313737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1A37F20-7A3B-4915-95C6-73BFC21AD46A}"/>
              </a:ext>
            </a:extLst>
          </p:cNvPr>
          <p:cNvSpPr txBox="1"/>
          <p:nvPr/>
        </p:nvSpPr>
        <p:spPr>
          <a:xfrm>
            <a:off x="1018170" y="3580963"/>
            <a:ext cx="10776172"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buClr>
                <a:srgbClr val="88CBF0"/>
              </a:buClr>
              <a:buFont typeface="Arial" panose="020B0604020202020204" pitchFamily="34" charset="0"/>
              <a:buChar char="•"/>
            </a:pPr>
            <a:r>
              <a:rPr lang="el-GR" sz="2400" b="1" dirty="0">
                <a:latin typeface="Arial" panose="020B0604020202020204" pitchFamily="34" charset="0"/>
                <a:cs typeface="Arial" panose="020B0604020202020204" pitchFamily="34" charset="0"/>
              </a:rPr>
              <a:t>Νέα Ενιαία Ψηφιακή Πύλη </a:t>
            </a:r>
            <a:r>
              <a:rPr lang="en-GB" sz="2400" b="1" dirty="0">
                <a:latin typeface="Arial" panose="020B0604020202020204" pitchFamily="34" charset="0"/>
                <a:cs typeface="Arial" panose="020B0604020202020204" pitchFamily="34" charset="0"/>
              </a:rPr>
              <a:t>GOV.CY</a:t>
            </a:r>
          </a:p>
          <a:p>
            <a:pPr marL="1076325" lvl="2" indent="-449263">
              <a:buClr>
                <a:srgbClr val="88CBF0"/>
              </a:buClr>
              <a:buFont typeface="Arial" panose="020B0604020202020204" pitchFamily="34" charset="0"/>
              <a:buChar char="•"/>
            </a:pPr>
            <a:r>
              <a:rPr lang="el-GR" sz="2400" dirty="0">
                <a:latin typeface="Arial" panose="020B0604020202020204" pitchFamily="34" charset="0"/>
                <a:cs typeface="Arial" panose="020B0604020202020204" pitchFamily="34" charset="0"/>
              </a:rPr>
              <a:t>Ανασχεδιασμός ιστοσελίδων</a:t>
            </a:r>
          </a:p>
          <a:p>
            <a:pPr marL="1076325" lvl="2" indent="-449263">
              <a:buClr>
                <a:srgbClr val="88CBF0"/>
              </a:buClr>
              <a:buFont typeface="Arial" panose="020B0604020202020204" pitchFamily="34" charset="0"/>
              <a:buChar char="•"/>
            </a:pPr>
            <a:r>
              <a:rPr lang="el-GR" sz="2400" dirty="0">
                <a:latin typeface="Arial" panose="020B0604020202020204" pitchFamily="34" charset="0"/>
                <a:cs typeface="Arial" panose="020B0604020202020204" pitchFamily="34" charset="0"/>
              </a:rPr>
              <a:t>Διάθεση ψηφιακών υπηρεσιών</a:t>
            </a:r>
            <a:endParaRPr lang="en-GB" sz="2400" dirty="0">
              <a:latin typeface="Arial" panose="020B0604020202020204" pitchFamily="34" charset="0"/>
              <a:cs typeface="Arial" panose="020B0604020202020204" pitchFamily="34" charset="0"/>
            </a:endParaRPr>
          </a:p>
          <a:p>
            <a:pPr marL="457200" indent="-457200">
              <a:buClr>
                <a:srgbClr val="88CBF0"/>
              </a:buClr>
              <a:buFont typeface="Arial" panose="020B0604020202020204" pitchFamily="34" charset="0"/>
              <a:buChar char="•"/>
            </a:pPr>
            <a:endParaRPr lang="el-GR" sz="2400" b="1" dirty="0">
              <a:solidFill>
                <a:srgbClr val="88CBF0"/>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Clr>
                <a:srgbClr val="88CBF0"/>
              </a:buClr>
              <a:buFont typeface="Arial" panose="020B0604020202020204" pitchFamily="34" charset="0"/>
              <a:buChar char="•"/>
            </a:pPr>
            <a:endParaRPr lang="el-GR" sz="2400" b="1" dirty="0">
              <a:solidFill>
                <a:srgbClr val="88CBF0"/>
              </a:solidFill>
              <a:latin typeface="Arial" panose="020B0604020202020204" pitchFamily="34" charset="0"/>
              <a:ea typeface="Times New Roman" panose="02020603050405020304" pitchFamily="18" charset="0"/>
              <a:cs typeface="Arial" panose="020B0604020202020204" pitchFamily="34" charset="0"/>
            </a:endParaRPr>
          </a:p>
          <a:p>
            <a:pPr marL="457200" indent="-457200">
              <a:buClr>
                <a:srgbClr val="88CBF0"/>
              </a:buClr>
              <a:buFont typeface="Arial" panose="020B0604020202020204" pitchFamily="34" charset="0"/>
              <a:buChar char="•"/>
            </a:pPr>
            <a:endParaRPr lang="el-GR" sz="2400" b="1" dirty="0">
              <a:solidFill>
                <a:srgbClr val="88CBF0"/>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Clr>
                <a:srgbClr val="88CBF0"/>
              </a:buClr>
              <a:buFont typeface="Arial" panose="020B0604020202020204" pitchFamily="34" charset="0"/>
              <a:buChar char="•"/>
            </a:pPr>
            <a:endParaRPr lang="el-GR" sz="2400" b="1" dirty="0">
              <a:solidFill>
                <a:srgbClr val="88CBF0"/>
              </a:solidFill>
              <a:latin typeface="Arial" panose="020B0604020202020204" pitchFamily="34" charset="0"/>
              <a:ea typeface="Times New Roman" panose="02020603050405020304" pitchFamily="18" charset="0"/>
              <a:cs typeface="Arial" panose="020B0604020202020204" pitchFamily="34" charset="0"/>
            </a:endParaRPr>
          </a:p>
          <a:p>
            <a:pPr marL="457200" indent="-457200">
              <a:buClr>
                <a:srgbClr val="88CBF0"/>
              </a:buClr>
              <a:buFont typeface="Arial" panose="020B0604020202020204" pitchFamily="34" charset="0"/>
              <a:buChar char="•"/>
            </a:pPr>
            <a:endParaRPr lang="el-GR" sz="2400" b="1" dirty="0">
              <a:solidFill>
                <a:srgbClr val="88CBF0"/>
              </a:solidFill>
              <a:effectLst/>
              <a:latin typeface="Arial" panose="020B0604020202020204" pitchFamily="34" charset="0"/>
              <a:ea typeface="Times New Roman" panose="02020603050405020304" pitchFamily="18" charset="0"/>
              <a:cs typeface="Arial" panose="020B0604020202020204" pitchFamily="34" charset="0"/>
            </a:endParaRPr>
          </a:p>
          <a:p>
            <a:pPr marL="457200" indent="-457200">
              <a:buClr>
                <a:srgbClr val="88CBF0"/>
              </a:buClr>
              <a:buFont typeface="Arial" panose="020B0604020202020204" pitchFamily="34" charset="0"/>
              <a:buChar char="•"/>
            </a:pPr>
            <a:r>
              <a:rPr lang="el-GR"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Digital </a:t>
            </a:r>
            <a:r>
              <a:rPr lang="el-GR" sz="24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Service</a:t>
            </a:r>
            <a:r>
              <a:rPr lang="en-US"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a:r>
            <a:r>
              <a:rPr lang="el-GR"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l-GR" sz="24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Factory</a:t>
            </a:r>
            <a:r>
              <a:rPr lang="el-GR"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l-GR" sz="2400" b="1" dirty="0">
                <a:solidFill>
                  <a:srgbClr val="78C0E8"/>
                </a:solidFill>
                <a:latin typeface="Arial" panose="020B0604020202020204" pitchFamily="34" charset="0"/>
                <a:ea typeface="Times New Roman" panose="02020603050405020304" pitchFamily="18" charset="0"/>
                <a:cs typeface="Arial" panose="020B0604020202020204" pitchFamily="34" charset="0"/>
              </a:rPr>
              <a:t>€4,7 εκ.</a:t>
            </a:r>
            <a:r>
              <a:rPr lang="el-GR" sz="24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L="1077913" indent="-457200">
              <a:buClr>
                <a:srgbClr val="88CBF0"/>
              </a:buClr>
              <a:buFont typeface="Arial" panose="020B0604020202020204" pitchFamily="34" charset="0"/>
              <a:buChar char="•"/>
              <a:tabLst>
                <a:tab pos="1077913" algn="l"/>
              </a:tabLst>
            </a:pPr>
            <a:r>
              <a:rPr lang="el-GR" sz="2400" dirty="0">
                <a:solidFill>
                  <a:schemeClr val="tx1"/>
                </a:solidFill>
                <a:latin typeface="Arial" panose="020B0604020202020204" pitchFamily="34" charset="0"/>
                <a:ea typeface="Times New Roman" panose="02020603050405020304" pitchFamily="18" charset="0"/>
                <a:cs typeface="Arial" panose="020B0604020202020204" pitchFamily="34" charset="0"/>
              </a:rPr>
              <a:t>Συνεργασία με </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GDS</a:t>
            </a:r>
            <a:r>
              <a:rPr lang="el-GR"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ΗΒ</a:t>
            </a:r>
            <a:endParaRPr lang="el-GR" sz="24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1077913" indent="-457200" algn="l">
              <a:buClr>
                <a:srgbClr val="88CBF0"/>
              </a:buClr>
              <a:buFont typeface="Arial" panose="020B0604020202020204" pitchFamily="34" charset="0"/>
              <a:buChar char="•"/>
            </a:pPr>
            <a:r>
              <a:rPr lang="el-GR" sz="2400" dirty="0">
                <a:solidFill>
                  <a:schemeClr val="tx1"/>
                </a:solidFill>
                <a:latin typeface="Arial" panose="020B0604020202020204" pitchFamily="34" charset="0"/>
                <a:ea typeface="Times New Roman" panose="02020603050405020304" pitchFamily="18" charset="0"/>
                <a:cs typeface="Arial" panose="020B0604020202020204" pitchFamily="34" charset="0"/>
              </a:rPr>
              <a:t>Α</a:t>
            </a:r>
            <a:r>
              <a:rPr lang="el-GR"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νάπτυξη </a:t>
            </a:r>
            <a:r>
              <a:rPr lang="el-GR"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ηΥπηρεσιών</a:t>
            </a:r>
            <a:r>
              <a:rPr lang="el-GR"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με </a:t>
            </a:r>
            <a:r>
              <a:rPr lang="el-GR"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ευέλικτη (</a:t>
            </a:r>
            <a:r>
              <a:rPr lang="el-GR"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agile</a:t>
            </a:r>
            <a:r>
              <a:rPr lang="el-GR"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μεθοδολογία </a:t>
            </a:r>
            <a:r>
              <a:rPr lang="el-GR" sz="2400" dirty="0">
                <a:solidFill>
                  <a:schemeClr val="tx1"/>
                </a:solidFill>
                <a:latin typeface="Arial" panose="020B0604020202020204" pitchFamily="34" charset="0"/>
                <a:ea typeface="Times New Roman" panose="02020603050405020304" pitchFamily="18" charset="0"/>
                <a:cs typeface="Arial" panose="020B0604020202020204" pitchFamily="34" charset="0"/>
              </a:rPr>
              <a:t>και </a:t>
            </a:r>
            <a:r>
              <a:rPr lang="el-GR"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πολιτοκεντρική</a:t>
            </a:r>
            <a:r>
              <a:rPr lang="el-GR"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προσέγγιση </a:t>
            </a:r>
          </a:p>
        </p:txBody>
      </p:sp>
      <p:sp>
        <p:nvSpPr>
          <p:cNvPr id="22" name="Subtitle here">
            <a:extLst>
              <a:ext uri="{FF2B5EF4-FFF2-40B4-BE49-F238E27FC236}">
                <a16:creationId xmlns:a16="http://schemas.microsoft.com/office/drawing/2014/main" id="{CCD93EE6-1D8B-4305-91E5-60FEB390A1EC}"/>
              </a:ext>
            </a:extLst>
          </p:cNvPr>
          <p:cNvSpPr txBox="1"/>
          <p:nvPr/>
        </p:nvSpPr>
        <p:spPr>
          <a:xfrm>
            <a:off x="954000" y="954000"/>
            <a:ext cx="11904750" cy="1777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457200">
              <a:defRPr sz="4400" b="1">
                <a:solidFill>
                  <a:srgbClr val="4B6EAF"/>
                </a:solidFill>
                <a:latin typeface="Arial"/>
                <a:ea typeface="Arial"/>
                <a:cs typeface="Arial"/>
              </a:defRPr>
            </a:lvl1pPr>
          </a:lstStyle>
          <a:p>
            <a:r>
              <a:rPr lang="el-GR" sz="5500" dirty="0"/>
              <a:t>Ανάπτυξη και Διάθεση </a:t>
            </a:r>
          </a:p>
          <a:p>
            <a:r>
              <a:rPr lang="el-GR" sz="5500" dirty="0"/>
              <a:t>Ψηφιακών Υπηρεσιών</a:t>
            </a:r>
            <a:endParaRPr sz="5500" dirty="0"/>
          </a:p>
        </p:txBody>
      </p:sp>
      <p:pic>
        <p:nvPicPr>
          <p:cNvPr id="7" name="Picture 6">
            <a:extLst>
              <a:ext uri="{FF2B5EF4-FFF2-40B4-BE49-F238E27FC236}">
                <a16:creationId xmlns:a16="http://schemas.microsoft.com/office/drawing/2014/main" id="{B211B4E0-DC91-4149-B53A-326D6B5B8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5032" y="954000"/>
            <a:ext cx="5670898" cy="9018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1,2 δις">
            <a:extLst>
              <a:ext uri="{FF2B5EF4-FFF2-40B4-BE49-F238E27FC236}">
                <a16:creationId xmlns:a16="http://schemas.microsoft.com/office/drawing/2014/main" id="{8885310B-A017-4F91-AD87-7A4798BECF5B}"/>
              </a:ext>
            </a:extLst>
          </p:cNvPr>
          <p:cNvSpPr txBox="1"/>
          <p:nvPr/>
        </p:nvSpPr>
        <p:spPr>
          <a:xfrm>
            <a:off x="5916473" y="3250103"/>
            <a:ext cx="4546161"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3000" b="0" dirty="0">
                <a:solidFill>
                  <a:srgbClr val="E99B4A"/>
                </a:solidFill>
              </a:rPr>
              <a:t>Συλλογή</a:t>
            </a:r>
          </a:p>
          <a:p>
            <a:pPr algn="ctr"/>
            <a:r>
              <a:rPr lang="el-GR" sz="7000" dirty="0">
                <a:solidFill>
                  <a:srgbClr val="E99B4A"/>
                </a:solidFill>
              </a:rPr>
              <a:t>250</a:t>
            </a:r>
          </a:p>
          <a:p>
            <a:pPr algn="ctr"/>
            <a:r>
              <a:rPr lang="el-GR" sz="3000" b="0" dirty="0">
                <a:solidFill>
                  <a:srgbClr val="E99B4A"/>
                </a:solidFill>
              </a:rPr>
              <a:t>υπηρεσιών</a:t>
            </a:r>
            <a:endParaRPr sz="3000" b="0" dirty="0">
              <a:solidFill>
                <a:srgbClr val="E99B4A"/>
              </a:solidFill>
            </a:endParaRPr>
          </a:p>
        </p:txBody>
      </p:sp>
      <p:sp>
        <p:nvSpPr>
          <p:cNvPr id="15" name="TextBox 14">
            <a:extLst>
              <a:ext uri="{FF2B5EF4-FFF2-40B4-BE49-F238E27FC236}">
                <a16:creationId xmlns:a16="http://schemas.microsoft.com/office/drawing/2014/main" id="{77846F45-5CF1-4331-945E-E98DFBAF83D4}"/>
              </a:ext>
            </a:extLst>
          </p:cNvPr>
          <p:cNvSpPr txBox="1"/>
          <p:nvPr/>
        </p:nvSpPr>
        <p:spPr>
          <a:xfrm>
            <a:off x="8848563" y="12683710"/>
            <a:ext cx="6439858" cy="70628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457200">
              <a:lnSpc>
                <a:spcPct val="120000"/>
              </a:lnSpc>
              <a:defRPr sz="3500" b="0" i="1">
                <a:solidFill>
                  <a:srgbClr val="5E5E5E"/>
                </a:solidFill>
                <a:latin typeface="Arial"/>
                <a:ea typeface="Arial"/>
                <a:cs typeface="Arial"/>
              </a:defRPr>
            </a:lvl1pPr>
          </a:lstStyle>
          <a:p>
            <a:r>
              <a:rPr lang="el-GR" sz="3600" b="1" i="0" dirty="0">
                <a:solidFill>
                  <a:srgbClr val="E99B4A"/>
                </a:solidFill>
              </a:rPr>
              <a:t> </a:t>
            </a:r>
          </a:p>
        </p:txBody>
      </p:sp>
      <p:sp>
        <p:nvSpPr>
          <p:cNvPr id="16" name="1,2 δις">
            <a:extLst>
              <a:ext uri="{FF2B5EF4-FFF2-40B4-BE49-F238E27FC236}">
                <a16:creationId xmlns:a16="http://schemas.microsoft.com/office/drawing/2014/main" id="{8CFEB970-662F-4DE3-A361-27A2ED5F7A96}"/>
              </a:ext>
            </a:extLst>
          </p:cNvPr>
          <p:cNvSpPr txBox="1"/>
          <p:nvPr/>
        </p:nvSpPr>
        <p:spPr>
          <a:xfrm>
            <a:off x="5558928" y="7868872"/>
            <a:ext cx="4106313" cy="21031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7000" dirty="0">
                <a:solidFill>
                  <a:srgbClr val="88CBF0"/>
                </a:solidFill>
              </a:rPr>
              <a:t>160</a:t>
            </a:r>
            <a:r>
              <a:rPr lang="el-GR" sz="6000" dirty="0">
                <a:solidFill>
                  <a:srgbClr val="88CBF0"/>
                </a:solidFill>
              </a:rPr>
              <a:t>+</a:t>
            </a:r>
          </a:p>
          <a:p>
            <a:pPr algn="ctr"/>
            <a:r>
              <a:rPr lang="el-GR" sz="3000" b="0" dirty="0">
                <a:solidFill>
                  <a:srgbClr val="88CBF0"/>
                </a:solidFill>
              </a:rPr>
              <a:t>υπηρεσίες υπό ανάπτυξη</a:t>
            </a:r>
            <a:endParaRPr sz="3000" b="0" dirty="0">
              <a:solidFill>
                <a:srgbClr val="88CBF0"/>
              </a:solidFill>
            </a:endParaRPr>
          </a:p>
        </p:txBody>
      </p:sp>
      <p:sp>
        <p:nvSpPr>
          <p:cNvPr id="17" name="1,2 δις">
            <a:extLst>
              <a:ext uri="{FF2B5EF4-FFF2-40B4-BE49-F238E27FC236}">
                <a16:creationId xmlns:a16="http://schemas.microsoft.com/office/drawing/2014/main" id="{FC68BCDB-B5E8-4F23-BD41-2F73C4C038C5}"/>
              </a:ext>
            </a:extLst>
          </p:cNvPr>
          <p:cNvSpPr txBox="1"/>
          <p:nvPr/>
        </p:nvSpPr>
        <p:spPr>
          <a:xfrm>
            <a:off x="8812127" y="4904180"/>
            <a:ext cx="4680568"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3000" b="0" dirty="0">
                <a:solidFill>
                  <a:srgbClr val="984D1D"/>
                </a:solidFill>
              </a:rPr>
              <a:t>Ανασχεδιασμός έως</a:t>
            </a:r>
          </a:p>
          <a:p>
            <a:pPr algn="ctr"/>
            <a:r>
              <a:rPr lang="el-GR" sz="7000" dirty="0">
                <a:solidFill>
                  <a:srgbClr val="984D1D"/>
                </a:solidFill>
              </a:rPr>
              <a:t>2025</a:t>
            </a:r>
          </a:p>
        </p:txBody>
      </p:sp>
      <p:cxnSp>
        <p:nvCxnSpPr>
          <p:cNvPr id="8" name="Straight Connector 7">
            <a:extLst>
              <a:ext uri="{FF2B5EF4-FFF2-40B4-BE49-F238E27FC236}">
                <a16:creationId xmlns:a16="http://schemas.microsoft.com/office/drawing/2014/main" id="{2F21ED54-FDE3-48A3-98BF-ECE0A6B24117}"/>
              </a:ext>
            </a:extLst>
          </p:cNvPr>
          <p:cNvCxnSpPr>
            <a:cxnSpLocks/>
          </p:cNvCxnSpPr>
          <p:nvPr/>
        </p:nvCxnSpPr>
        <p:spPr>
          <a:xfrm>
            <a:off x="8208788" y="5651500"/>
            <a:ext cx="1279549" cy="0"/>
          </a:xfrm>
          <a:prstGeom prst="line">
            <a:avLst/>
          </a:prstGeom>
          <a:noFill/>
          <a:ln w="25400" cap="flat">
            <a:solidFill>
              <a:srgbClr val="E99B4A"/>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6327139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2 δις">
            <a:extLst>
              <a:ext uri="{FF2B5EF4-FFF2-40B4-BE49-F238E27FC236}">
                <a16:creationId xmlns:a16="http://schemas.microsoft.com/office/drawing/2014/main" id="{F4598513-019F-4A74-82DB-CD579D3BB783}"/>
              </a:ext>
            </a:extLst>
          </p:cNvPr>
          <p:cNvSpPr txBox="1"/>
          <p:nvPr/>
        </p:nvSpPr>
        <p:spPr>
          <a:xfrm>
            <a:off x="5135444" y="2748922"/>
            <a:ext cx="3602427" cy="14875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r"/>
            <a:r>
              <a:rPr lang="el-GR" sz="6000" dirty="0">
                <a:solidFill>
                  <a:srgbClr val="E99B4A"/>
                </a:solidFill>
              </a:rPr>
              <a:t>&gt;€</a:t>
            </a:r>
            <a:r>
              <a:rPr lang="el-GR" sz="9000" dirty="0">
                <a:solidFill>
                  <a:srgbClr val="E99B4A"/>
                </a:solidFill>
              </a:rPr>
              <a:t>20</a:t>
            </a:r>
            <a:r>
              <a:rPr lang="el-GR" sz="6000" dirty="0">
                <a:solidFill>
                  <a:srgbClr val="E99B4A"/>
                </a:solidFill>
              </a:rPr>
              <a:t>εκ.</a:t>
            </a:r>
            <a:endParaRPr sz="6000" b="0" dirty="0">
              <a:solidFill>
                <a:srgbClr val="E99B4A"/>
              </a:solidFill>
            </a:endParaRPr>
          </a:p>
        </p:txBody>
      </p:sp>
      <p:sp>
        <p:nvSpPr>
          <p:cNvPr id="21" name="TextBox 20">
            <a:extLst>
              <a:ext uri="{FF2B5EF4-FFF2-40B4-BE49-F238E27FC236}">
                <a16:creationId xmlns:a16="http://schemas.microsoft.com/office/drawing/2014/main" id="{A6185B49-9C47-47A8-962D-85FAD9134DDD}"/>
              </a:ext>
            </a:extLst>
          </p:cNvPr>
          <p:cNvSpPr txBox="1"/>
          <p:nvPr/>
        </p:nvSpPr>
        <p:spPr>
          <a:xfrm>
            <a:off x="4125887" y="3989030"/>
            <a:ext cx="5613547" cy="1159613"/>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457200">
              <a:lnSpc>
                <a:spcPct val="120000"/>
              </a:lnSpc>
              <a:defRPr sz="3500" b="0" i="1">
                <a:solidFill>
                  <a:srgbClr val="5E5E5E"/>
                </a:solidFill>
                <a:latin typeface="Arial"/>
                <a:ea typeface="Arial"/>
                <a:cs typeface="Arial"/>
              </a:defRPr>
            </a:lvl1pPr>
          </a:lstStyle>
          <a:p>
            <a:pPr algn="ctr"/>
            <a:r>
              <a:rPr lang="el-GR" sz="3000" b="1" i="0" dirty="0">
                <a:solidFill>
                  <a:srgbClr val="E99B4A"/>
                </a:solidFill>
              </a:rPr>
              <a:t>για ανάπτυξη ψηφιακών δεξιοτήτων</a:t>
            </a:r>
          </a:p>
        </p:txBody>
      </p:sp>
      <p:pic>
        <p:nvPicPr>
          <p:cNvPr id="29" name="Picture 28">
            <a:extLst>
              <a:ext uri="{FF2B5EF4-FFF2-40B4-BE49-F238E27FC236}">
                <a16:creationId xmlns:a16="http://schemas.microsoft.com/office/drawing/2014/main" id="{D9AE5BDF-ABEF-4CF8-BF88-CE9150A7D65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33124" y="2969677"/>
            <a:ext cx="2313714" cy="2182736"/>
          </a:xfrm>
          <a:prstGeom prst="rect">
            <a:avLst/>
          </a:prstGeom>
        </p:spPr>
      </p:pic>
      <p:sp>
        <p:nvSpPr>
          <p:cNvPr id="30" name="Subtitle here">
            <a:extLst>
              <a:ext uri="{FF2B5EF4-FFF2-40B4-BE49-F238E27FC236}">
                <a16:creationId xmlns:a16="http://schemas.microsoft.com/office/drawing/2014/main" id="{CC6224B4-BEE6-4A10-8263-65983AFF2A1E}"/>
              </a:ext>
            </a:extLst>
          </p:cNvPr>
          <p:cNvSpPr txBox="1"/>
          <p:nvPr/>
        </p:nvSpPr>
        <p:spPr>
          <a:xfrm>
            <a:off x="954000" y="954000"/>
            <a:ext cx="13294231"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4400" b="1">
                <a:solidFill>
                  <a:srgbClr val="4B6EAF"/>
                </a:solidFill>
                <a:latin typeface="Arial"/>
                <a:ea typeface="Arial"/>
                <a:cs typeface="Arial"/>
              </a:defRPr>
            </a:lvl1pPr>
          </a:lstStyle>
          <a:p>
            <a:r>
              <a:rPr lang="el-GR" sz="5500" dirty="0"/>
              <a:t>Αναβάθμιση Ψηφιακών Δεξιοτήτων</a:t>
            </a:r>
            <a:endParaRPr sz="5500" dirty="0"/>
          </a:p>
        </p:txBody>
      </p:sp>
      <p:sp>
        <p:nvSpPr>
          <p:cNvPr id="18" name="TextBox 17">
            <a:extLst>
              <a:ext uri="{FF2B5EF4-FFF2-40B4-BE49-F238E27FC236}">
                <a16:creationId xmlns:a16="http://schemas.microsoft.com/office/drawing/2014/main" id="{2D91C0D3-5965-4748-A94A-B78AFAD0AF1B}"/>
              </a:ext>
            </a:extLst>
          </p:cNvPr>
          <p:cNvSpPr txBox="1"/>
          <p:nvPr/>
        </p:nvSpPr>
        <p:spPr>
          <a:xfrm>
            <a:off x="1938253" y="8776308"/>
            <a:ext cx="17432051"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ctr">
              <a:buClr>
                <a:srgbClr val="88CBF0"/>
              </a:buClr>
            </a:pPr>
            <a:r>
              <a:rPr lang="el-GR" sz="2800" b="0" i="0" u="none" strike="noStrike" spc="0" baseline="0" dirty="0">
                <a:solidFill>
                  <a:srgbClr val="000000"/>
                </a:solidFill>
                <a:effectLst/>
                <a:latin typeface="Arial" panose="020B0604020202020204" pitchFamily="34" charset="0"/>
                <a:ea typeface="Helvetica" panose="020B0604020202020204" pitchFamily="34" charset="0"/>
                <a:cs typeface="Arial" panose="020B0604020202020204" pitchFamily="34" charset="0"/>
              </a:rPr>
              <a:t>Ηλεκτρονική πλατφόρμα για αξιολόγηση ψηφιακής ικανότητας, πρόσβαση σε προγράμματα και εκπαιδευτικό υλικό</a:t>
            </a:r>
          </a:p>
        </p:txBody>
      </p:sp>
      <p:sp>
        <p:nvSpPr>
          <p:cNvPr id="28" name="TextBox 27">
            <a:extLst>
              <a:ext uri="{FF2B5EF4-FFF2-40B4-BE49-F238E27FC236}">
                <a16:creationId xmlns:a16="http://schemas.microsoft.com/office/drawing/2014/main" id="{6F7C0BFE-4E88-416B-B81A-9527912C9BFF}"/>
              </a:ext>
            </a:extLst>
          </p:cNvPr>
          <p:cNvSpPr txBox="1"/>
          <p:nvPr/>
        </p:nvSpPr>
        <p:spPr>
          <a:xfrm>
            <a:off x="11512974" y="4094224"/>
            <a:ext cx="7402623"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ctr">
              <a:buClr>
                <a:srgbClr val="88CBF0"/>
              </a:buClr>
            </a:pPr>
            <a:r>
              <a:rPr lang="el-GR" sz="2800" dirty="0">
                <a:latin typeface="Arial" panose="020B0604020202020204" pitchFamily="34" charset="0"/>
                <a:ea typeface="Helvetica" panose="020B0604020202020204" pitchFamily="34" charset="0"/>
                <a:cs typeface="Arial" panose="020B0604020202020204" pitchFamily="34" charset="0"/>
              </a:rPr>
              <a:t>Γεφύρωση χάσματος </a:t>
            </a:r>
            <a:r>
              <a:rPr lang="el-GR" sz="2800" dirty="0">
                <a:latin typeface="Arial" panose="020B0604020202020204" pitchFamily="34" charset="0"/>
                <a:cs typeface="Arial" panose="020B0604020202020204" pitchFamily="34" charset="0"/>
              </a:rPr>
              <a:t>προσφοράς-ζήτησης για ψηφιακές δεξιότητες και ειδικούς ΤΠΕ στην αγορά εργασία</a:t>
            </a:r>
          </a:p>
        </p:txBody>
      </p:sp>
      <p:sp>
        <p:nvSpPr>
          <p:cNvPr id="35" name="TextBox 34">
            <a:extLst>
              <a:ext uri="{FF2B5EF4-FFF2-40B4-BE49-F238E27FC236}">
                <a16:creationId xmlns:a16="http://schemas.microsoft.com/office/drawing/2014/main" id="{08E8CB48-7EE5-481C-950C-E8D16B5BC50C}"/>
              </a:ext>
            </a:extLst>
          </p:cNvPr>
          <p:cNvSpPr txBox="1"/>
          <p:nvPr/>
        </p:nvSpPr>
        <p:spPr>
          <a:xfrm>
            <a:off x="11512974" y="2671717"/>
            <a:ext cx="740262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800" dirty="0">
                <a:latin typeface="Arial" panose="020B0604020202020204" pitchFamily="34" charset="0"/>
                <a:ea typeface="Helvetica" panose="020B0604020202020204" pitchFamily="34" charset="0"/>
                <a:cs typeface="Arial" panose="020B0604020202020204" pitchFamily="34" charset="0"/>
              </a:rPr>
              <a:t>Δημιουργία μίας ανοικτής και χωρίς αποκλεισμούς κοινωνίας</a:t>
            </a:r>
            <a:endParaRPr lang="el-GR" sz="2800" dirty="0"/>
          </a:p>
        </p:txBody>
      </p:sp>
      <p:sp>
        <p:nvSpPr>
          <p:cNvPr id="36" name="TextBox 35">
            <a:extLst>
              <a:ext uri="{FF2B5EF4-FFF2-40B4-BE49-F238E27FC236}">
                <a16:creationId xmlns:a16="http://schemas.microsoft.com/office/drawing/2014/main" id="{00167ACC-1840-48AD-8792-37F26E520577}"/>
              </a:ext>
            </a:extLst>
          </p:cNvPr>
          <p:cNvSpPr txBox="1"/>
          <p:nvPr/>
        </p:nvSpPr>
        <p:spPr>
          <a:xfrm>
            <a:off x="833101" y="5960279"/>
            <a:ext cx="1177107"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500" i="0" u="none" strike="noStrike" kern="1200" cap="none" spc="0" normalizeH="0" baseline="0" noProof="0" dirty="0">
                <a:ln>
                  <a:noFill/>
                </a:ln>
                <a:solidFill>
                  <a:srgbClr val="E99B4A"/>
                </a:solidFill>
                <a:effectLst/>
                <a:uLnTx/>
                <a:uFillTx/>
                <a:latin typeface="Open Sans" panose="020B0606030504020204" pitchFamily="34" charset="0"/>
                <a:ea typeface="+mn-ea"/>
                <a:cs typeface="+mn-cs"/>
              </a:rPr>
              <a:t>1</a:t>
            </a:r>
            <a:endParaRPr kumimoji="0" lang="en-GB" sz="6500" i="0" u="none" strike="noStrike" kern="1200" cap="none" spc="0" normalizeH="0" baseline="0" noProof="0" dirty="0">
              <a:ln>
                <a:noFill/>
              </a:ln>
              <a:solidFill>
                <a:srgbClr val="E99B4A"/>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7" name="TextBox 36">
            <a:extLst>
              <a:ext uri="{FF2B5EF4-FFF2-40B4-BE49-F238E27FC236}">
                <a16:creationId xmlns:a16="http://schemas.microsoft.com/office/drawing/2014/main" id="{3AFDCD12-54A3-44D5-9C18-08FAE542018A}"/>
              </a:ext>
            </a:extLst>
          </p:cNvPr>
          <p:cNvSpPr txBox="1"/>
          <p:nvPr/>
        </p:nvSpPr>
        <p:spPr>
          <a:xfrm>
            <a:off x="733795" y="7261067"/>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E99B4A"/>
                </a:solidFill>
                <a:effectLst/>
                <a:uLnTx/>
                <a:uFillTx/>
                <a:latin typeface="Open Sans" panose="020B0606030504020204" pitchFamily="34" charset="0"/>
                <a:ea typeface="+mn-ea"/>
                <a:cs typeface="+mn-cs"/>
              </a:rPr>
              <a:t>2</a:t>
            </a:r>
            <a:endParaRPr kumimoji="0" lang="en-GB" sz="6500" i="0" u="none" strike="noStrike" kern="1200" cap="none" spc="0" normalizeH="0" baseline="0" noProof="0" dirty="0">
              <a:ln>
                <a:noFill/>
              </a:ln>
              <a:solidFill>
                <a:srgbClr val="E99B4A"/>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8" name="TextBox 37">
            <a:extLst>
              <a:ext uri="{FF2B5EF4-FFF2-40B4-BE49-F238E27FC236}">
                <a16:creationId xmlns:a16="http://schemas.microsoft.com/office/drawing/2014/main" id="{4D6B310F-1A11-495F-BA12-9AB7D8FD2622}"/>
              </a:ext>
            </a:extLst>
          </p:cNvPr>
          <p:cNvSpPr txBox="1"/>
          <p:nvPr/>
        </p:nvSpPr>
        <p:spPr>
          <a:xfrm>
            <a:off x="733795" y="8630115"/>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E99B4A"/>
                </a:solidFill>
                <a:effectLst/>
                <a:uLnTx/>
                <a:uFillTx/>
                <a:latin typeface="Open Sans" panose="020B0606030504020204" pitchFamily="34" charset="0"/>
                <a:ea typeface="+mn-ea"/>
                <a:cs typeface="+mn-cs"/>
              </a:rPr>
              <a:t>3</a:t>
            </a:r>
            <a:endParaRPr kumimoji="0" lang="en-GB" sz="6500" i="0" u="none" strike="noStrike" kern="1200" cap="none" spc="0" normalizeH="0" baseline="0" noProof="0" dirty="0">
              <a:ln>
                <a:noFill/>
              </a:ln>
              <a:solidFill>
                <a:srgbClr val="E99B4A"/>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9" name="TextBox 38">
            <a:extLst>
              <a:ext uri="{FF2B5EF4-FFF2-40B4-BE49-F238E27FC236}">
                <a16:creationId xmlns:a16="http://schemas.microsoft.com/office/drawing/2014/main" id="{794EDF91-E60A-4FB7-A8E9-14EB8302CFD6}"/>
              </a:ext>
            </a:extLst>
          </p:cNvPr>
          <p:cNvSpPr txBox="1"/>
          <p:nvPr/>
        </p:nvSpPr>
        <p:spPr>
          <a:xfrm>
            <a:off x="2010207" y="6011796"/>
            <a:ext cx="17432051"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fontAlgn="ctr">
              <a:buClr>
                <a:srgbClr val="88CBF0"/>
              </a:buClr>
              <a:defRPr sz="2800">
                <a:latin typeface="Arial" panose="020B0604020202020204" pitchFamily="34" charset="0"/>
                <a:ea typeface="Helvetica" panose="020B0604020202020204" pitchFamily="34" charset="0"/>
                <a:cs typeface="Arial" panose="020B0604020202020204" pitchFamily="34" charset="0"/>
              </a:defRPr>
            </a:lvl1pPr>
          </a:lstStyle>
          <a:p>
            <a:r>
              <a:rPr lang="el-GR" dirty="0"/>
              <a:t>Προγράμματα κατάρτισης για εργαζομένους δημόσιου και ιδιωτικού τομέα, και γενικό πληθυσμό (περιλαμβανομένων ευάλωτων ομάδων και απομακρυσμένων περιοχών) </a:t>
            </a:r>
          </a:p>
        </p:txBody>
      </p:sp>
      <p:sp>
        <p:nvSpPr>
          <p:cNvPr id="40" name="TextBox 39">
            <a:extLst>
              <a:ext uri="{FF2B5EF4-FFF2-40B4-BE49-F238E27FC236}">
                <a16:creationId xmlns:a16="http://schemas.microsoft.com/office/drawing/2014/main" id="{C2867766-AA1B-4E3C-B13F-9C9B5BCAC1E4}"/>
              </a:ext>
            </a:extLst>
          </p:cNvPr>
          <p:cNvSpPr txBox="1"/>
          <p:nvPr/>
        </p:nvSpPr>
        <p:spPr>
          <a:xfrm>
            <a:off x="2010207" y="7437815"/>
            <a:ext cx="1725005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fontAlgn="ctr">
              <a:buClr>
                <a:srgbClr val="88CBF0"/>
              </a:buClr>
              <a:defRPr sz="2800">
                <a:latin typeface="Arial" panose="020B0604020202020204" pitchFamily="34" charset="0"/>
                <a:ea typeface="Helvetica" panose="020B0604020202020204" pitchFamily="34" charset="0"/>
                <a:cs typeface="Arial" panose="020B0604020202020204" pitchFamily="34" charset="0"/>
              </a:defRPr>
            </a:lvl1pPr>
          </a:lstStyle>
          <a:p>
            <a:r>
              <a:rPr lang="el-GR" dirty="0"/>
              <a:t>Ψηφιακός μετασχηματισμός σχολικών μονάδων για την ενίσχυση των ψηφιακών δεξιοτήτων και των δεξιοτήτων που σχετίζονται με την εκπαίδευση STEM</a:t>
            </a:r>
          </a:p>
        </p:txBody>
      </p:sp>
      <p:sp>
        <p:nvSpPr>
          <p:cNvPr id="41" name="L-Shape 40">
            <a:extLst>
              <a:ext uri="{FF2B5EF4-FFF2-40B4-BE49-F238E27FC236}">
                <a16:creationId xmlns:a16="http://schemas.microsoft.com/office/drawing/2014/main" id="{902A0824-3CA0-43CB-901E-7A3C6F0C141A}"/>
              </a:ext>
            </a:extLst>
          </p:cNvPr>
          <p:cNvSpPr/>
          <p:nvPr/>
        </p:nvSpPr>
        <p:spPr>
          <a:xfrm rot="13500000">
            <a:off x="10812836" y="2929669"/>
            <a:ext cx="466539" cy="438200"/>
          </a:xfrm>
          <a:prstGeom prst="corner">
            <a:avLst>
              <a:gd name="adj1" fmla="val 20835"/>
              <a:gd name="adj2" fmla="val 24335"/>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07" tIns="75353" rIns="150707" bIns="75353" numCol="1" spcCol="0" rtlCol="0" fromWordArt="0" anchor="ctr" anchorCtr="0" forceAA="0" compatLnSpc="1">
            <a:prstTxWarp prst="textNoShape">
              <a:avLst/>
            </a:prstTxWarp>
            <a:noAutofit/>
          </a:bodyPr>
          <a:lstStyle/>
          <a:p>
            <a:pPr algn="ctr"/>
            <a:endParaRPr lang="ko-KR" altLang="en-US" sz="4450"/>
          </a:p>
        </p:txBody>
      </p:sp>
      <p:sp>
        <p:nvSpPr>
          <p:cNvPr id="19" name="L-Shape 40">
            <a:extLst>
              <a:ext uri="{FF2B5EF4-FFF2-40B4-BE49-F238E27FC236}">
                <a16:creationId xmlns:a16="http://schemas.microsoft.com/office/drawing/2014/main" id="{5B04F17E-C06B-284A-AD4A-C3D01EE9A0B0}"/>
              </a:ext>
            </a:extLst>
          </p:cNvPr>
          <p:cNvSpPr/>
          <p:nvPr/>
        </p:nvSpPr>
        <p:spPr>
          <a:xfrm rot="13500000">
            <a:off x="10812837" y="4438219"/>
            <a:ext cx="466539" cy="438200"/>
          </a:xfrm>
          <a:prstGeom prst="corner">
            <a:avLst>
              <a:gd name="adj1" fmla="val 20835"/>
              <a:gd name="adj2" fmla="val 24335"/>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07" tIns="75353" rIns="150707" bIns="75353" numCol="1" spcCol="0" rtlCol="0" fromWordArt="0" anchor="ctr" anchorCtr="0" forceAA="0" compatLnSpc="1">
            <a:prstTxWarp prst="textNoShape">
              <a:avLst/>
            </a:prstTxWarp>
            <a:noAutofit/>
          </a:bodyPr>
          <a:lstStyle/>
          <a:p>
            <a:pPr algn="ctr"/>
            <a:endParaRPr lang="ko-KR" altLang="en-US" sz="4450"/>
          </a:p>
        </p:txBody>
      </p:sp>
      <p:cxnSp>
        <p:nvCxnSpPr>
          <p:cNvPr id="3" name="Straight Connector 2">
            <a:extLst>
              <a:ext uri="{FF2B5EF4-FFF2-40B4-BE49-F238E27FC236}">
                <a16:creationId xmlns:a16="http://schemas.microsoft.com/office/drawing/2014/main" id="{FA318D9A-05EA-B94F-83B2-EA186311E464}"/>
              </a:ext>
            </a:extLst>
          </p:cNvPr>
          <p:cNvCxnSpPr>
            <a:cxnSpLocks/>
          </p:cNvCxnSpPr>
          <p:nvPr/>
        </p:nvCxnSpPr>
        <p:spPr>
          <a:xfrm flipV="1">
            <a:off x="1036653" y="5763446"/>
            <a:ext cx="17878944" cy="21273"/>
          </a:xfrm>
          <a:prstGeom prst="lin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0034265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막힌 원호 37">
            <a:extLst>
              <a:ext uri="{FF2B5EF4-FFF2-40B4-BE49-F238E27FC236}">
                <a16:creationId xmlns:a16="http://schemas.microsoft.com/office/drawing/2014/main" id="{5FF6AB18-8F45-486F-B97C-05783D1DBAB0}"/>
              </a:ext>
            </a:extLst>
          </p:cNvPr>
          <p:cNvSpPr/>
          <p:nvPr/>
        </p:nvSpPr>
        <p:spPr>
          <a:xfrm rot="10800000">
            <a:off x="6494229" y="1903362"/>
            <a:ext cx="6823333" cy="6823333"/>
          </a:xfrm>
          <a:prstGeom prst="blockArc">
            <a:avLst>
              <a:gd name="adj1" fmla="val 10756194"/>
              <a:gd name="adj2" fmla="val 30178"/>
              <a:gd name="adj3" fmla="val 3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a:solidFill>
                <a:schemeClr val="tx1"/>
              </a:solidFill>
            </a:endParaRPr>
          </a:p>
        </p:txBody>
      </p:sp>
      <p:grpSp>
        <p:nvGrpSpPr>
          <p:cNvPr id="4" name="Group 3">
            <a:extLst>
              <a:ext uri="{FF2B5EF4-FFF2-40B4-BE49-F238E27FC236}">
                <a16:creationId xmlns:a16="http://schemas.microsoft.com/office/drawing/2014/main" id="{AE9CF2A9-5CBA-4324-B1A7-FCA7BDE48CBE}"/>
              </a:ext>
            </a:extLst>
          </p:cNvPr>
          <p:cNvGrpSpPr/>
          <p:nvPr/>
        </p:nvGrpSpPr>
        <p:grpSpPr>
          <a:xfrm rot="10800000">
            <a:off x="7231417" y="3141062"/>
            <a:ext cx="6297124" cy="5628338"/>
            <a:chOff x="2347107" y="1737169"/>
            <a:chExt cx="4426497" cy="4168301"/>
          </a:xfrm>
        </p:grpSpPr>
        <p:grpSp>
          <p:nvGrpSpPr>
            <p:cNvPr id="5" name="Group 4">
              <a:extLst>
                <a:ext uri="{FF2B5EF4-FFF2-40B4-BE49-F238E27FC236}">
                  <a16:creationId xmlns:a16="http://schemas.microsoft.com/office/drawing/2014/main" id="{F37BC19F-E39E-4C92-8C92-B90169894A4D}"/>
                </a:ext>
              </a:extLst>
            </p:cNvPr>
            <p:cNvGrpSpPr/>
            <p:nvPr/>
          </p:nvGrpSpPr>
          <p:grpSpPr>
            <a:xfrm>
              <a:off x="2347107" y="1737169"/>
              <a:ext cx="4426497" cy="4168301"/>
              <a:chOff x="2347107" y="2193210"/>
              <a:chExt cx="4426497" cy="4168301"/>
            </a:xfrm>
          </p:grpSpPr>
          <p:sp>
            <p:nvSpPr>
              <p:cNvPr id="7" name="Oval 10">
                <a:extLst>
                  <a:ext uri="{FF2B5EF4-FFF2-40B4-BE49-F238E27FC236}">
                    <a16:creationId xmlns:a16="http://schemas.microsoft.com/office/drawing/2014/main" id="{B6BC0EDE-845B-48E3-8513-1F4BDE9AA1B3}"/>
                  </a:ext>
                </a:extLst>
              </p:cNvPr>
              <p:cNvSpPr/>
              <p:nvPr/>
            </p:nvSpPr>
            <p:spPr>
              <a:xfrm>
                <a:off x="2885423" y="2193210"/>
                <a:ext cx="1625048" cy="1330154"/>
              </a:xfrm>
              <a:custGeom>
                <a:avLst/>
                <a:gdLst/>
                <a:ahLst/>
                <a:cxnLst/>
                <a:rect l="l" t="t" r="r" b="b"/>
                <a:pathLst>
                  <a:path w="1625048" h="1330154">
                    <a:moveTo>
                      <a:pt x="1625048" y="0"/>
                    </a:moveTo>
                    <a:lnTo>
                      <a:pt x="1625048" y="778278"/>
                    </a:lnTo>
                    <a:cubicBezTo>
                      <a:pt x="1224842" y="797234"/>
                      <a:pt x="876193" y="1012505"/>
                      <a:pt x="673127" y="1330154"/>
                    </a:cubicBezTo>
                    <a:lnTo>
                      <a:pt x="0" y="941523"/>
                    </a:lnTo>
                    <a:cubicBezTo>
                      <a:pt x="336920" y="390726"/>
                      <a:pt x="936837" y="19359"/>
                      <a:pt x="1625048" y="0"/>
                    </a:cubicBezTo>
                    <a:close/>
                  </a:path>
                </a:pathLst>
              </a:custGeom>
              <a:solidFill>
                <a:srgbClr val="3F6FB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dirty="0">
                  <a:cs typeface="Arial" pitchFamily="34" charset="0"/>
                </a:endParaRPr>
              </a:p>
            </p:txBody>
          </p:sp>
          <p:sp>
            <p:nvSpPr>
              <p:cNvPr id="8" name="Oval 10">
                <a:extLst>
                  <a:ext uri="{FF2B5EF4-FFF2-40B4-BE49-F238E27FC236}">
                    <a16:creationId xmlns:a16="http://schemas.microsoft.com/office/drawing/2014/main" id="{0F2FF684-A7FD-424D-8932-C40A12918EDD}"/>
                  </a:ext>
                </a:extLst>
              </p:cNvPr>
              <p:cNvSpPr/>
              <p:nvPr/>
            </p:nvSpPr>
            <p:spPr>
              <a:xfrm rot="18000000" flipV="1">
                <a:off x="4459114" y="4883910"/>
                <a:ext cx="1625048" cy="1330154"/>
              </a:xfrm>
              <a:custGeom>
                <a:avLst/>
                <a:gdLst/>
                <a:ahLst/>
                <a:cxnLst/>
                <a:rect l="l" t="t" r="r" b="b"/>
                <a:pathLst>
                  <a:path w="1625048" h="1330154">
                    <a:moveTo>
                      <a:pt x="1625048" y="0"/>
                    </a:moveTo>
                    <a:lnTo>
                      <a:pt x="1625048" y="778278"/>
                    </a:lnTo>
                    <a:cubicBezTo>
                      <a:pt x="1224842" y="797234"/>
                      <a:pt x="876193" y="1012505"/>
                      <a:pt x="673127" y="1330154"/>
                    </a:cubicBezTo>
                    <a:lnTo>
                      <a:pt x="0" y="941523"/>
                    </a:lnTo>
                    <a:cubicBezTo>
                      <a:pt x="336920" y="390726"/>
                      <a:pt x="936837" y="19359"/>
                      <a:pt x="1625048" y="0"/>
                    </a:cubicBezTo>
                    <a:close/>
                  </a:path>
                </a:pathLst>
              </a:custGeom>
              <a:solidFill>
                <a:srgbClr val="E38C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dirty="0">
                  <a:cs typeface="Arial" pitchFamily="34" charset="0"/>
                </a:endParaRPr>
              </a:p>
            </p:txBody>
          </p:sp>
          <p:sp>
            <p:nvSpPr>
              <p:cNvPr id="9" name="Oval 10">
                <a:extLst>
                  <a:ext uri="{FF2B5EF4-FFF2-40B4-BE49-F238E27FC236}">
                    <a16:creationId xmlns:a16="http://schemas.microsoft.com/office/drawing/2014/main" id="{66A013C7-BB1A-4677-8553-7453E03C79E4}"/>
                  </a:ext>
                </a:extLst>
              </p:cNvPr>
              <p:cNvSpPr/>
              <p:nvPr/>
            </p:nvSpPr>
            <p:spPr>
              <a:xfrm flipH="1">
                <a:off x="4604658" y="2193210"/>
                <a:ext cx="1625048" cy="1330154"/>
              </a:xfrm>
              <a:custGeom>
                <a:avLst/>
                <a:gdLst/>
                <a:ahLst/>
                <a:cxnLst/>
                <a:rect l="l" t="t" r="r" b="b"/>
                <a:pathLst>
                  <a:path w="1625048" h="1330154">
                    <a:moveTo>
                      <a:pt x="1625048" y="0"/>
                    </a:moveTo>
                    <a:lnTo>
                      <a:pt x="1625048" y="778278"/>
                    </a:lnTo>
                    <a:cubicBezTo>
                      <a:pt x="1224842" y="797234"/>
                      <a:pt x="876193" y="1012505"/>
                      <a:pt x="673127" y="1330154"/>
                    </a:cubicBezTo>
                    <a:lnTo>
                      <a:pt x="0" y="941523"/>
                    </a:lnTo>
                    <a:cubicBezTo>
                      <a:pt x="336920" y="390726"/>
                      <a:pt x="936837" y="19359"/>
                      <a:pt x="1625048" y="0"/>
                    </a:cubicBezTo>
                    <a:close/>
                  </a:path>
                </a:pathLst>
              </a:custGeom>
              <a:solidFill>
                <a:schemeClr val="tx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a:cs typeface="Arial" pitchFamily="34" charset="0"/>
                </a:endParaRPr>
              </a:p>
            </p:txBody>
          </p:sp>
          <p:sp>
            <p:nvSpPr>
              <p:cNvPr id="10" name="Oval 10">
                <a:extLst>
                  <a:ext uri="{FF2B5EF4-FFF2-40B4-BE49-F238E27FC236}">
                    <a16:creationId xmlns:a16="http://schemas.microsoft.com/office/drawing/2014/main" id="{184DDF4D-281A-499D-9B10-F2AC0F16CB1D}"/>
                  </a:ext>
                </a:extLst>
              </p:cNvPr>
              <p:cNvSpPr/>
              <p:nvPr/>
            </p:nvSpPr>
            <p:spPr>
              <a:xfrm rot="7200000">
                <a:off x="5296003" y="3378966"/>
                <a:ext cx="1625048" cy="1330154"/>
              </a:xfrm>
              <a:custGeom>
                <a:avLst/>
                <a:gdLst/>
                <a:ahLst/>
                <a:cxnLst/>
                <a:rect l="l" t="t" r="r" b="b"/>
                <a:pathLst>
                  <a:path w="1625048" h="1330154">
                    <a:moveTo>
                      <a:pt x="1625048" y="0"/>
                    </a:moveTo>
                    <a:lnTo>
                      <a:pt x="1625048" y="778278"/>
                    </a:lnTo>
                    <a:cubicBezTo>
                      <a:pt x="1224842" y="797234"/>
                      <a:pt x="876193" y="1012505"/>
                      <a:pt x="673127" y="1330154"/>
                    </a:cubicBezTo>
                    <a:lnTo>
                      <a:pt x="0" y="941523"/>
                    </a:lnTo>
                    <a:cubicBezTo>
                      <a:pt x="336920" y="390726"/>
                      <a:pt x="936837" y="19359"/>
                      <a:pt x="1625048" y="0"/>
                    </a:cubicBezTo>
                    <a:close/>
                  </a:path>
                </a:pathLst>
              </a:custGeom>
              <a:solidFill>
                <a:schemeClr val="tx1">
                  <a:lumMod val="50000"/>
                  <a:lumOff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dirty="0">
                  <a:cs typeface="Arial" pitchFamily="34" charset="0"/>
                </a:endParaRPr>
              </a:p>
            </p:txBody>
          </p:sp>
          <p:sp>
            <p:nvSpPr>
              <p:cNvPr id="11" name="Oval 10">
                <a:extLst>
                  <a:ext uri="{FF2B5EF4-FFF2-40B4-BE49-F238E27FC236}">
                    <a16:creationId xmlns:a16="http://schemas.microsoft.com/office/drawing/2014/main" id="{C178DA91-1D0C-4D7A-826B-396037A7628E}"/>
                  </a:ext>
                </a:extLst>
              </p:cNvPr>
              <p:cNvSpPr/>
              <p:nvPr/>
            </p:nvSpPr>
            <p:spPr>
              <a:xfrm flipV="1">
                <a:off x="2885423" y="4786266"/>
                <a:ext cx="1625048" cy="1330154"/>
              </a:xfrm>
              <a:custGeom>
                <a:avLst/>
                <a:gdLst/>
                <a:ahLst/>
                <a:cxnLst/>
                <a:rect l="l" t="t" r="r" b="b"/>
                <a:pathLst>
                  <a:path w="1625048" h="1330154">
                    <a:moveTo>
                      <a:pt x="1625048" y="0"/>
                    </a:moveTo>
                    <a:lnTo>
                      <a:pt x="1625048" y="778278"/>
                    </a:lnTo>
                    <a:cubicBezTo>
                      <a:pt x="1224842" y="797234"/>
                      <a:pt x="876193" y="1012505"/>
                      <a:pt x="673127" y="1330154"/>
                    </a:cubicBezTo>
                    <a:lnTo>
                      <a:pt x="0" y="941523"/>
                    </a:lnTo>
                    <a:cubicBezTo>
                      <a:pt x="336920" y="390726"/>
                      <a:pt x="936837" y="19359"/>
                      <a:pt x="1625048" y="0"/>
                    </a:cubicBezTo>
                    <a:close/>
                  </a:path>
                </a:pathLst>
              </a:custGeom>
              <a:solidFill>
                <a:srgbClr val="984D1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dirty="0">
                  <a:cs typeface="Arial" pitchFamily="34" charset="0"/>
                </a:endParaRPr>
              </a:p>
            </p:txBody>
          </p:sp>
          <p:sp>
            <p:nvSpPr>
              <p:cNvPr id="12" name="Oval 10">
                <a:extLst>
                  <a:ext uri="{FF2B5EF4-FFF2-40B4-BE49-F238E27FC236}">
                    <a16:creationId xmlns:a16="http://schemas.microsoft.com/office/drawing/2014/main" id="{6669F63D-5628-4EF7-8E21-93FA8482BAFE}"/>
                  </a:ext>
                </a:extLst>
              </p:cNvPr>
              <p:cNvSpPr/>
              <p:nvPr/>
            </p:nvSpPr>
            <p:spPr>
              <a:xfrm rot="18000000">
                <a:off x="2199660" y="3584104"/>
                <a:ext cx="1625048" cy="1330154"/>
              </a:xfrm>
              <a:custGeom>
                <a:avLst/>
                <a:gdLst/>
                <a:ahLst/>
                <a:cxnLst/>
                <a:rect l="l" t="t" r="r" b="b"/>
                <a:pathLst>
                  <a:path w="1625048" h="1330154">
                    <a:moveTo>
                      <a:pt x="1625048" y="0"/>
                    </a:moveTo>
                    <a:lnTo>
                      <a:pt x="1625048" y="778278"/>
                    </a:lnTo>
                    <a:cubicBezTo>
                      <a:pt x="1224842" y="797234"/>
                      <a:pt x="876193" y="1012505"/>
                      <a:pt x="673127" y="1330154"/>
                    </a:cubicBezTo>
                    <a:lnTo>
                      <a:pt x="0" y="941523"/>
                    </a:lnTo>
                    <a:cubicBezTo>
                      <a:pt x="336920" y="390726"/>
                      <a:pt x="936837" y="19359"/>
                      <a:pt x="1625048" y="0"/>
                    </a:cubicBezTo>
                    <a:close/>
                  </a:path>
                </a:pathLst>
              </a:custGeom>
              <a:solidFill>
                <a:srgbClr val="88CB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dirty="0">
                  <a:cs typeface="Arial" pitchFamily="34" charset="0"/>
                </a:endParaRPr>
              </a:p>
            </p:txBody>
          </p:sp>
        </p:grpSp>
        <p:sp>
          <p:nvSpPr>
            <p:cNvPr id="6" name="Oval 5">
              <a:extLst>
                <a:ext uri="{FF2B5EF4-FFF2-40B4-BE49-F238E27FC236}">
                  <a16:creationId xmlns:a16="http://schemas.microsoft.com/office/drawing/2014/main" id="{68D62E02-6E2D-43B3-8D20-81D99548CB3C}"/>
                </a:ext>
              </a:extLst>
            </p:cNvPr>
            <p:cNvSpPr/>
            <p:nvPr/>
          </p:nvSpPr>
          <p:spPr>
            <a:xfrm>
              <a:off x="3540579" y="2698034"/>
              <a:ext cx="2039552" cy="2039552"/>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07" tIns="75353" rIns="150707" bIns="75353" numCol="1" spcCol="0" rtlCol="0" fromWordArt="0" anchor="ctr" anchorCtr="0" forceAA="0" compatLnSpc="1">
              <a:prstTxWarp prst="textNoShape">
                <a:avLst/>
              </a:prstTxWarp>
              <a:noAutofit/>
            </a:bodyPr>
            <a:lstStyle/>
            <a:p>
              <a:pPr algn="ctr"/>
              <a:endParaRPr lang="ko-KR" altLang="en-US" sz="4450">
                <a:cs typeface="Arial" pitchFamily="34" charset="0"/>
              </a:endParaRPr>
            </a:p>
          </p:txBody>
        </p:sp>
      </p:grpSp>
      <p:sp>
        <p:nvSpPr>
          <p:cNvPr id="13" name="TextBox 12">
            <a:extLst>
              <a:ext uri="{FF2B5EF4-FFF2-40B4-BE49-F238E27FC236}">
                <a16:creationId xmlns:a16="http://schemas.microsoft.com/office/drawing/2014/main" id="{9649D78A-AEBA-4044-83FA-B0965D34BA05}"/>
              </a:ext>
            </a:extLst>
          </p:cNvPr>
          <p:cNvSpPr txBox="1"/>
          <p:nvPr/>
        </p:nvSpPr>
        <p:spPr>
          <a:xfrm>
            <a:off x="8847113" y="5531609"/>
            <a:ext cx="3091046" cy="1477328"/>
          </a:xfrm>
          <a:prstGeom prst="rect">
            <a:avLst/>
          </a:prstGeom>
          <a:noFill/>
        </p:spPr>
        <p:txBody>
          <a:bodyPr wrap="square" rtlCol="0" anchor="ctr">
            <a:spAutoFit/>
          </a:bodyPr>
          <a:lstStyle/>
          <a:p>
            <a:pPr algn="ctr"/>
            <a:r>
              <a:rPr lang="el-GR" altLang="ko-KR" sz="3000" b="1" dirty="0">
                <a:solidFill>
                  <a:schemeClr val="tx1">
                    <a:lumMod val="75000"/>
                    <a:lumOff val="25000"/>
                  </a:schemeClr>
                </a:solidFill>
                <a:latin typeface="Arial" panose="020B0604020202020204" pitchFamily="34" charset="0"/>
                <a:cs typeface="Arial" panose="020B0604020202020204" pitchFamily="34" charset="0"/>
              </a:rPr>
              <a:t>Στρατηγικές Επιδιώξεις 2025</a:t>
            </a:r>
            <a:endParaRPr lang="ko-KR" altLang="en-US" sz="3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막힌 원호 2">
            <a:extLst>
              <a:ext uri="{FF2B5EF4-FFF2-40B4-BE49-F238E27FC236}">
                <a16:creationId xmlns:a16="http://schemas.microsoft.com/office/drawing/2014/main" id="{760DE2A4-3B39-4495-81A2-AF30F07622BC}"/>
              </a:ext>
            </a:extLst>
          </p:cNvPr>
          <p:cNvSpPr/>
          <p:nvPr/>
        </p:nvSpPr>
        <p:spPr>
          <a:xfrm rot="10800000">
            <a:off x="7489659" y="3155600"/>
            <a:ext cx="5760456" cy="5710836"/>
          </a:xfrm>
          <a:prstGeom prst="blockArc">
            <a:avLst>
              <a:gd name="adj1" fmla="val 9141438"/>
              <a:gd name="adj2" fmla="val 1633725"/>
              <a:gd name="adj3" fmla="val 0"/>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4450" dirty="0">
              <a:solidFill>
                <a:schemeClr val="tx1"/>
              </a:solidFill>
            </a:endParaRPr>
          </a:p>
        </p:txBody>
      </p:sp>
      <p:sp>
        <p:nvSpPr>
          <p:cNvPr id="43" name="TextBox 42">
            <a:extLst>
              <a:ext uri="{FF2B5EF4-FFF2-40B4-BE49-F238E27FC236}">
                <a16:creationId xmlns:a16="http://schemas.microsoft.com/office/drawing/2014/main" id="{FDB7F729-E287-4B8C-AC6A-404475411400}"/>
              </a:ext>
            </a:extLst>
          </p:cNvPr>
          <p:cNvSpPr txBox="1"/>
          <p:nvPr/>
        </p:nvSpPr>
        <p:spPr>
          <a:xfrm>
            <a:off x="13790012" y="5085340"/>
            <a:ext cx="4826347" cy="1815882"/>
          </a:xfrm>
          <a:prstGeom prst="rect">
            <a:avLst/>
          </a:prstGeom>
          <a:noFill/>
        </p:spPr>
        <p:txBody>
          <a:bodyPr wrap="square">
            <a:spAutoFit/>
          </a:bodyPr>
          <a:lstStyle/>
          <a:p>
            <a:r>
              <a:rPr lang="el-GR" altLang="ko-KR" sz="2800" dirty="0">
                <a:solidFill>
                  <a:schemeClr val="tx1"/>
                </a:solidFill>
                <a:latin typeface="Arial" panose="020B0604020202020204" pitchFamily="34" charset="0"/>
                <a:cs typeface="Arial" panose="020B0604020202020204" pitchFamily="34" charset="0"/>
              </a:rPr>
              <a:t>Σύνδεση (</a:t>
            </a:r>
            <a:r>
              <a:rPr lang="el-GR" altLang="ko-KR" sz="2800" dirty="0" err="1">
                <a:solidFill>
                  <a:schemeClr val="tx1"/>
                </a:solidFill>
                <a:latin typeface="Arial" panose="020B0604020202020204" pitchFamily="34" charset="0"/>
                <a:cs typeface="Arial" panose="020B0604020202020204" pitchFamily="34" charset="0"/>
              </a:rPr>
              <a:t>take-up</a:t>
            </a:r>
            <a:r>
              <a:rPr lang="el-GR" altLang="ko-KR" sz="2800" dirty="0">
                <a:solidFill>
                  <a:schemeClr val="tx1"/>
                </a:solidFill>
                <a:latin typeface="Arial" panose="020B0604020202020204" pitchFamily="34" charset="0"/>
                <a:cs typeface="Arial" panose="020B0604020202020204" pitchFamily="34" charset="0"/>
              </a:rPr>
              <a:t>) στο Διαδίκτυο με ταχύτητα λήψης ≥100Mbps για το 70% των νοικοκυριών</a:t>
            </a:r>
            <a:endParaRPr lang="ko-KR" altLang="en-US" sz="2800" dirty="0">
              <a:solidFill>
                <a:schemeClr val="tx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1358224-EEA3-4244-AC13-7244A9992232}"/>
              </a:ext>
            </a:extLst>
          </p:cNvPr>
          <p:cNvSpPr txBox="1"/>
          <p:nvPr/>
        </p:nvSpPr>
        <p:spPr>
          <a:xfrm>
            <a:off x="12254683" y="8514559"/>
            <a:ext cx="6103810" cy="1384995"/>
          </a:xfrm>
          <a:prstGeom prst="rect">
            <a:avLst/>
          </a:prstGeom>
          <a:noFill/>
        </p:spPr>
        <p:txBody>
          <a:bodyPr wrap="square">
            <a:spAutoFit/>
          </a:bodyPr>
          <a:lstStyle/>
          <a:p>
            <a:r>
              <a:rPr lang="el-GR" altLang="ko-KR" sz="2800" dirty="0">
                <a:solidFill>
                  <a:schemeClr val="tx1"/>
                </a:solidFill>
                <a:latin typeface="Arial" panose="020B0604020202020204" pitchFamily="34" charset="0"/>
                <a:cs typeface="Arial" panose="020B0604020202020204" pitchFamily="34" charset="0"/>
              </a:rPr>
              <a:t>Συνδεσιμότητα </a:t>
            </a:r>
            <a:r>
              <a:rPr lang="en-US" altLang="ko-KR" sz="2800" dirty="0">
                <a:solidFill>
                  <a:schemeClr val="tx1"/>
                </a:solidFill>
                <a:latin typeface="Arial" panose="020B0604020202020204" pitchFamily="34" charset="0"/>
                <a:cs typeface="Arial" panose="020B0604020202020204" pitchFamily="34" charset="0"/>
              </a:rPr>
              <a:t>Gigabit </a:t>
            </a:r>
            <a:r>
              <a:rPr lang="el-GR" altLang="ko-KR" sz="2800" dirty="0">
                <a:solidFill>
                  <a:schemeClr val="tx1"/>
                </a:solidFill>
                <a:latin typeface="Arial" panose="020B0604020202020204" pitchFamily="34" charset="0"/>
                <a:cs typeface="Arial" panose="020B0604020202020204" pitchFamily="34" charset="0"/>
              </a:rPr>
              <a:t>για όλους τους κύριους χώρους </a:t>
            </a:r>
            <a:r>
              <a:rPr lang="el-GR" altLang="ko-KR" sz="2800" dirty="0" err="1">
                <a:solidFill>
                  <a:schemeClr val="tx1"/>
                </a:solidFill>
                <a:latin typeface="Arial" panose="020B0604020202020204" pitchFamily="34" charset="0"/>
                <a:cs typeface="Arial" panose="020B0604020202020204" pitchFamily="34" charset="0"/>
              </a:rPr>
              <a:t>κοινωνικο</a:t>
            </a:r>
            <a:r>
              <a:rPr lang="el-GR" altLang="ko-KR" sz="2800" dirty="0">
                <a:solidFill>
                  <a:schemeClr val="tx1"/>
                </a:solidFill>
                <a:latin typeface="Arial" panose="020B0604020202020204" pitchFamily="34" charset="0"/>
                <a:cs typeface="Arial" panose="020B0604020202020204" pitchFamily="34" charset="0"/>
              </a:rPr>
              <a:t>-οικονομικής δραστηριότητας</a:t>
            </a:r>
            <a:endParaRPr lang="ko-KR" altLang="en-US" sz="2800" dirty="0">
              <a:solidFill>
                <a:schemeClr val="tx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F698858-D261-4881-B89B-C227B916DB3E}"/>
              </a:ext>
            </a:extLst>
          </p:cNvPr>
          <p:cNvSpPr txBox="1"/>
          <p:nvPr/>
        </p:nvSpPr>
        <p:spPr>
          <a:xfrm>
            <a:off x="1433877" y="5085340"/>
            <a:ext cx="5426378" cy="1815882"/>
          </a:xfrm>
          <a:prstGeom prst="rect">
            <a:avLst/>
          </a:prstGeom>
          <a:noFill/>
        </p:spPr>
        <p:txBody>
          <a:bodyPr wrap="square">
            <a:spAutoFit/>
          </a:bodyPr>
          <a:lstStyle/>
          <a:p>
            <a:pPr algn="r"/>
            <a:r>
              <a:rPr lang="el-GR" altLang="ko-KR" sz="2800" dirty="0">
                <a:solidFill>
                  <a:schemeClr val="tx1"/>
                </a:solidFill>
                <a:latin typeface="Arial" panose="020B0604020202020204" pitchFamily="34" charset="0"/>
                <a:cs typeface="Arial" panose="020B0604020202020204" pitchFamily="34" charset="0"/>
              </a:rPr>
              <a:t>Πρόσβαση σε δίκτυα με ταχύτητα ≥100Mbps, με δυνατότητα άμεσης αναβάθμισης σε 1 </a:t>
            </a:r>
            <a:r>
              <a:rPr lang="el-GR" altLang="ko-KR" sz="2800" dirty="0" err="1">
                <a:solidFill>
                  <a:schemeClr val="tx1"/>
                </a:solidFill>
                <a:latin typeface="Arial" panose="020B0604020202020204" pitchFamily="34" charset="0"/>
                <a:cs typeface="Arial" panose="020B0604020202020204" pitchFamily="34" charset="0"/>
              </a:rPr>
              <a:t>Gbps</a:t>
            </a:r>
            <a:endParaRPr lang="ko-KR" altLang="en-US" sz="2800" dirty="0">
              <a:solidFill>
                <a:schemeClr val="tx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5C0B4DDD-5B0F-4448-A2D5-73AF6337DBEC}"/>
              </a:ext>
            </a:extLst>
          </p:cNvPr>
          <p:cNvSpPr txBox="1"/>
          <p:nvPr/>
        </p:nvSpPr>
        <p:spPr>
          <a:xfrm>
            <a:off x="1355150" y="8573204"/>
            <a:ext cx="7055674" cy="1384995"/>
          </a:xfrm>
          <a:prstGeom prst="rect">
            <a:avLst/>
          </a:prstGeom>
          <a:noFill/>
        </p:spPr>
        <p:txBody>
          <a:bodyPr wrap="square">
            <a:spAutoFit/>
          </a:bodyPr>
          <a:lstStyle/>
          <a:p>
            <a:pPr algn="r"/>
            <a:r>
              <a:rPr lang="el-GR" sz="2800" dirty="0">
                <a:solidFill>
                  <a:schemeClr val="tx1"/>
                </a:solidFill>
                <a:latin typeface="Arial" panose="020B0604020202020204" pitchFamily="34" charset="0"/>
                <a:ea typeface="Times New Roman" panose="02020603050405020304" pitchFamily="18" charset="0"/>
                <a:cs typeface="Arial" panose="020B0604020202020204" pitchFamily="34" charset="0"/>
              </a:rPr>
              <a:t>Δίκτυα </a:t>
            </a:r>
            <a:r>
              <a:rPr lang="el-GR" sz="2800" b="1" dirty="0">
                <a:solidFill>
                  <a:schemeClr val="tx1"/>
                </a:solidFill>
                <a:latin typeface="Arial" panose="020B0604020202020204" pitchFamily="34" charset="0"/>
                <a:ea typeface="Times New Roman" panose="02020603050405020304" pitchFamily="18" charset="0"/>
                <a:cs typeface="Arial" panose="020B0604020202020204" pitchFamily="34" charset="0"/>
              </a:rPr>
              <a:t>5G: </a:t>
            </a:r>
            <a:r>
              <a:rPr lang="el-GR" sz="2800" dirty="0">
                <a:solidFill>
                  <a:schemeClr val="tx1"/>
                </a:solidFill>
                <a:latin typeface="Arial" panose="020B0604020202020204" pitchFamily="34" charset="0"/>
                <a:ea typeface="Times New Roman" panose="02020603050405020304" pitchFamily="18" charset="0"/>
                <a:cs typeface="Arial" panose="020B0604020202020204" pitchFamily="34" charset="0"/>
              </a:rPr>
              <a:t>100% κάλυψη με ταχύτητα ≥100 </a:t>
            </a:r>
            <a:r>
              <a:rPr lang="el-GR"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Mbps</a:t>
            </a:r>
            <a:r>
              <a:rPr lang="el-GR"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σε οργανωμένες κοινότητες και σημαντικές οδικές αρτηρίες</a:t>
            </a:r>
          </a:p>
        </p:txBody>
      </p:sp>
      <p:sp>
        <p:nvSpPr>
          <p:cNvPr id="47" name="Rectangle 46">
            <a:extLst>
              <a:ext uri="{FF2B5EF4-FFF2-40B4-BE49-F238E27FC236}">
                <a16:creationId xmlns:a16="http://schemas.microsoft.com/office/drawing/2014/main" id="{8E3D1D06-3DD9-4C76-8F82-51F2FCDDF61D}"/>
              </a:ext>
            </a:extLst>
          </p:cNvPr>
          <p:cNvSpPr/>
          <p:nvPr/>
        </p:nvSpPr>
        <p:spPr>
          <a:xfrm flipH="1">
            <a:off x="1984457" y="2849880"/>
            <a:ext cx="5760455" cy="954107"/>
          </a:xfrm>
          <a:prstGeom prst="rect">
            <a:avLst/>
          </a:prstGeom>
        </p:spPr>
        <p:txBody>
          <a:bodyPr wrap="square" anchor="ctr">
            <a:spAutoFit/>
          </a:bodyPr>
          <a:lstStyle/>
          <a:p>
            <a:pPr algn="r" defTabSz="1130267">
              <a:buClr>
                <a:srgbClr val="E48D1A"/>
              </a:buClr>
              <a:defRPr/>
            </a:pPr>
            <a:r>
              <a:rPr lang="el-GR" sz="2800" dirty="0">
                <a:solidFill>
                  <a:schemeClr val="tx1">
                    <a:lumMod val="85000"/>
                    <a:lumOff val="15000"/>
                  </a:schemeClr>
                </a:solidFill>
                <a:latin typeface="Arial" panose="020B0604020202020204" pitchFamily="34" charset="0"/>
                <a:cs typeface="Arial" panose="020B0604020202020204" pitchFamily="34" charset="0"/>
              </a:rPr>
              <a:t>Προώθηση ιδιωτικών επενδύσεων – επιπρόσθετη κρατική επένδυση</a:t>
            </a:r>
            <a:endParaRPr lang="en-GB" sz="28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4339CAAD-8175-4CCE-A006-990306EEDF94}"/>
              </a:ext>
            </a:extLst>
          </p:cNvPr>
          <p:cNvSpPr/>
          <p:nvPr/>
        </p:nvSpPr>
        <p:spPr>
          <a:xfrm flipH="1">
            <a:off x="12877082" y="2973153"/>
            <a:ext cx="5345774" cy="954107"/>
          </a:xfrm>
          <a:prstGeom prst="rect">
            <a:avLst/>
          </a:prstGeom>
        </p:spPr>
        <p:txBody>
          <a:bodyPr wrap="square" anchor="ctr">
            <a:spAutoFit/>
          </a:bodyPr>
          <a:lstStyle/>
          <a:p>
            <a:pPr defTabSz="1130267">
              <a:buClr>
                <a:srgbClr val="E48D1A"/>
              </a:buClr>
              <a:defRPr/>
            </a:pPr>
            <a:r>
              <a:rPr lang="el-GR" sz="2800" dirty="0">
                <a:solidFill>
                  <a:schemeClr val="tx1">
                    <a:lumMod val="85000"/>
                    <a:lumOff val="15000"/>
                  </a:schemeClr>
                </a:solidFill>
                <a:latin typeface="Arial" panose="020B0604020202020204" pitchFamily="34" charset="0"/>
                <a:cs typeface="Arial" panose="020B0604020202020204" pitchFamily="34" charset="0"/>
              </a:rPr>
              <a:t>Ανταγωνιστικές τιμές, ασφαλείς και ανθεκτικές υποδομές</a:t>
            </a:r>
            <a:endParaRPr lang="en-GB" sz="28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7" name="Subtitle here">
            <a:extLst>
              <a:ext uri="{FF2B5EF4-FFF2-40B4-BE49-F238E27FC236}">
                <a16:creationId xmlns:a16="http://schemas.microsoft.com/office/drawing/2014/main" id="{3B7AB2C7-DBB5-43A8-9678-C3C41C8EACF4}"/>
              </a:ext>
            </a:extLst>
          </p:cNvPr>
          <p:cNvSpPr txBox="1"/>
          <p:nvPr/>
        </p:nvSpPr>
        <p:spPr>
          <a:xfrm>
            <a:off x="954000" y="954000"/>
            <a:ext cx="16745185"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500" dirty="0" err="1"/>
              <a:t>Ευρυζωνικότητα</a:t>
            </a:r>
            <a:endParaRPr lang="el-GR" sz="5500" dirty="0">
              <a:solidFill>
                <a:srgbClr val="88CBF0"/>
              </a:solidFill>
            </a:endParaRPr>
          </a:p>
        </p:txBody>
      </p:sp>
      <p:sp>
        <p:nvSpPr>
          <p:cNvPr id="21" name="L-Shape 20">
            <a:extLst>
              <a:ext uri="{FF2B5EF4-FFF2-40B4-BE49-F238E27FC236}">
                <a16:creationId xmlns:a16="http://schemas.microsoft.com/office/drawing/2014/main" id="{0AE08FBA-F55C-41F4-8E37-648A802C27D3}"/>
              </a:ext>
            </a:extLst>
          </p:cNvPr>
          <p:cNvSpPr/>
          <p:nvPr/>
        </p:nvSpPr>
        <p:spPr>
          <a:xfrm rot="5400000">
            <a:off x="7857546" y="3862597"/>
            <a:ext cx="466539" cy="438200"/>
          </a:xfrm>
          <a:prstGeom prst="corner">
            <a:avLst>
              <a:gd name="adj1" fmla="val 20835"/>
              <a:gd name="adj2" fmla="val 24335"/>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07" tIns="75353" rIns="150707" bIns="75353" numCol="1" spcCol="0" rtlCol="0" fromWordArt="0" anchor="ctr" anchorCtr="0" forceAA="0" compatLnSpc="1">
            <a:prstTxWarp prst="textNoShape">
              <a:avLst/>
            </a:prstTxWarp>
            <a:noAutofit/>
          </a:bodyPr>
          <a:lstStyle/>
          <a:p>
            <a:pPr algn="ctr"/>
            <a:endParaRPr lang="ko-KR" altLang="en-US" sz="4450"/>
          </a:p>
        </p:txBody>
      </p:sp>
      <p:sp>
        <p:nvSpPr>
          <p:cNvPr id="22" name="L-Shape 40">
            <a:extLst>
              <a:ext uri="{FF2B5EF4-FFF2-40B4-BE49-F238E27FC236}">
                <a16:creationId xmlns:a16="http://schemas.microsoft.com/office/drawing/2014/main" id="{87EBD476-14DD-439D-95B8-1A523F919477}"/>
              </a:ext>
            </a:extLst>
          </p:cNvPr>
          <p:cNvSpPr/>
          <p:nvPr/>
        </p:nvSpPr>
        <p:spPr>
          <a:xfrm rot="10800000">
            <a:off x="12242053" y="3759738"/>
            <a:ext cx="466539" cy="438200"/>
          </a:xfrm>
          <a:prstGeom prst="corner">
            <a:avLst>
              <a:gd name="adj1" fmla="val 20835"/>
              <a:gd name="adj2" fmla="val 24335"/>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0707" tIns="75353" rIns="150707" bIns="75353" numCol="1" spcCol="0" rtlCol="0" fromWordArt="0" anchor="ctr" anchorCtr="0" forceAA="0" compatLnSpc="1">
            <a:prstTxWarp prst="textNoShape">
              <a:avLst/>
            </a:prstTxWarp>
            <a:noAutofit/>
          </a:bodyPr>
          <a:lstStyle/>
          <a:p>
            <a:pPr algn="ctr"/>
            <a:endParaRPr lang="ko-KR" altLang="en-US" sz="4450"/>
          </a:p>
        </p:txBody>
      </p:sp>
    </p:spTree>
    <p:extLst>
      <p:ext uri="{BB962C8B-B14F-4D97-AF65-F5344CB8AC3E}">
        <p14:creationId xmlns:p14="http://schemas.microsoft.com/office/powerpoint/2010/main" val="220965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here">
            <a:extLst>
              <a:ext uri="{FF2B5EF4-FFF2-40B4-BE49-F238E27FC236}">
                <a16:creationId xmlns:a16="http://schemas.microsoft.com/office/drawing/2014/main" id="{9E232DB5-8AEC-49D0-B791-E53C054723F0}"/>
              </a:ext>
            </a:extLst>
          </p:cNvPr>
          <p:cNvSpPr txBox="1"/>
          <p:nvPr/>
        </p:nvSpPr>
        <p:spPr>
          <a:xfrm>
            <a:off x="954000" y="954000"/>
            <a:ext cx="16745185"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500" dirty="0">
                <a:solidFill>
                  <a:srgbClr val="3F6FB4"/>
                </a:solidFill>
              </a:rPr>
              <a:t> Ενίσχυση συνδεσιμότητας / </a:t>
            </a:r>
            <a:r>
              <a:rPr lang="el-GR" sz="5500" dirty="0" err="1">
                <a:solidFill>
                  <a:srgbClr val="3F6FB4"/>
                </a:solidFill>
              </a:rPr>
              <a:t>Ευρυζωνικότητα</a:t>
            </a:r>
            <a:endParaRPr lang="el-GR" sz="5500" dirty="0">
              <a:solidFill>
                <a:srgbClr val="3F6FB4"/>
              </a:solidFill>
            </a:endParaRPr>
          </a:p>
        </p:txBody>
      </p:sp>
      <p:sp>
        <p:nvSpPr>
          <p:cNvPr id="34" name="TextBox 33">
            <a:extLst>
              <a:ext uri="{FF2B5EF4-FFF2-40B4-BE49-F238E27FC236}">
                <a16:creationId xmlns:a16="http://schemas.microsoft.com/office/drawing/2014/main" id="{16401BF6-8AB3-4C94-B7EE-D31F9278C79C}"/>
              </a:ext>
            </a:extLst>
          </p:cNvPr>
          <p:cNvSpPr txBox="1"/>
          <p:nvPr/>
        </p:nvSpPr>
        <p:spPr>
          <a:xfrm>
            <a:off x="838325" y="3459865"/>
            <a:ext cx="1177107"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500" i="0" u="none" strike="noStrike" kern="1200" cap="none" spc="0" normalizeH="0" baseline="0" noProof="0" dirty="0">
                <a:ln>
                  <a:noFill/>
                </a:ln>
                <a:solidFill>
                  <a:srgbClr val="984D1D"/>
                </a:solidFill>
                <a:effectLst/>
                <a:uLnTx/>
                <a:uFillTx/>
                <a:latin typeface="Open Sans" panose="020B0606030504020204" pitchFamily="34" charset="0"/>
                <a:ea typeface="+mn-ea"/>
                <a:cs typeface="+mn-cs"/>
              </a:rPr>
              <a:t>1</a:t>
            </a:r>
            <a:endParaRPr kumimoji="0" lang="en-GB" sz="6500" i="0" u="none" strike="noStrike" kern="1200" cap="none" spc="0" normalizeH="0" baseline="0" noProof="0" dirty="0">
              <a:ln>
                <a:noFill/>
              </a:ln>
              <a:solidFill>
                <a:srgbClr val="984D1D"/>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5" name="TextBox 34">
            <a:extLst>
              <a:ext uri="{FF2B5EF4-FFF2-40B4-BE49-F238E27FC236}">
                <a16:creationId xmlns:a16="http://schemas.microsoft.com/office/drawing/2014/main" id="{489FED0E-8F49-419F-9780-443B3ED32295}"/>
              </a:ext>
            </a:extLst>
          </p:cNvPr>
          <p:cNvSpPr txBox="1"/>
          <p:nvPr/>
        </p:nvSpPr>
        <p:spPr>
          <a:xfrm>
            <a:off x="739021" y="5155470"/>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984D1D"/>
                </a:solidFill>
                <a:effectLst/>
                <a:uLnTx/>
                <a:uFillTx/>
                <a:latin typeface="Open Sans" panose="020B0606030504020204" pitchFamily="34" charset="0"/>
                <a:ea typeface="+mn-ea"/>
                <a:cs typeface="+mn-cs"/>
              </a:rPr>
              <a:t>2</a:t>
            </a:r>
            <a:endParaRPr kumimoji="0" lang="en-GB" sz="6500" i="0" u="none" strike="noStrike" kern="1200" cap="none" spc="0" normalizeH="0" baseline="0" noProof="0" dirty="0">
              <a:ln>
                <a:noFill/>
              </a:ln>
              <a:solidFill>
                <a:srgbClr val="984D1D"/>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6" name="TextBox 35">
            <a:extLst>
              <a:ext uri="{FF2B5EF4-FFF2-40B4-BE49-F238E27FC236}">
                <a16:creationId xmlns:a16="http://schemas.microsoft.com/office/drawing/2014/main" id="{987ADA72-EC72-4F4D-AC42-DACD1519F0AE}"/>
              </a:ext>
            </a:extLst>
          </p:cNvPr>
          <p:cNvSpPr txBox="1"/>
          <p:nvPr/>
        </p:nvSpPr>
        <p:spPr>
          <a:xfrm>
            <a:off x="739021" y="6930462"/>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984D1D"/>
                </a:solidFill>
                <a:effectLst/>
                <a:uLnTx/>
                <a:uFillTx/>
                <a:latin typeface="Open Sans" panose="020B0606030504020204" pitchFamily="34" charset="0"/>
                <a:ea typeface="+mn-ea"/>
                <a:cs typeface="+mn-cs"/>
              </a:rPr>
              <a:t>3</a:t>
            </a:r>
            <a:endParaRPr kumimoji="0" lang="en-GB" sz="6500" i="0" u="none" strike="noStrike" kern="1200" cap="none" spc="0" normalizeH="0" baseline="0" noProof="0" dirty="0">
              <a:ln>
                <a:noFill/>
              </a:ln>
              <a:solidFill>
                <a:srgbClr val="984D1D"/>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8" name="TextBox 37">
            <a:extLst>
              <a:ext uri="{FF2B5EF4-FFF2-40B4-BE49-F238E27FC236}">
                <a16:creationId xmlns:a16="http://schemas.microsoft.com/office/drawing/2014/main" id="{E6F4BAFD-657D-49FC-9D03-F0FDC52B05A5}"/>
              </a:ext>
            </a:extLst>
          </p:cNvPr>
          <p:cNvSpPr txBox="1"/>
          <p:nvPr/>
        </p:nvSpPr>
        <p:spPr>
          <a:xfrm>
            <a:off x="1758257" y="6920324"/>
            <a:ext cx="15683753"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Αναβάθμιση της εσωτερικής καλωδίωσης των κτιρίων και προώθηση συνδεσιμότητας - σχέδια χορηγιών για επιδότηση </a:t>
            </a:r>
            <a:r>
              <a:rPr lang="el-GR" sz="2800" b="0" u="none" strike="noStrike" cap="none" spc="0" baseline="0" dirty="0" err="1">
                <a:solidFill>
                  <a:schemeClr val="tx1"/>
                </a:solidFill>
                <a:effectLst/>
                <a:uFillTx/>
                <a:latin typeface="Arial" panose="020B0604020202020204" pitchFamily="34" charset="0"/>
                <a:cs typeface="Arial" panose="020B0604020202020204" pitchFamily="34" charset="0"/>
                <a:sym typeface="Helvetica"/>
              </a:rPr>
              <a:t>ευρυζωνικών</a:t>
            </a:r>
            <a:r>
              <a:rPr lang="el-GR"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συνδέσεων </a:t>
            </a:r>
            <a:r>
              <a:rPr lang="el-GR" sz="2800" b="0" u="none" strike="noStrike" cap="none" spc="0" baseline="0" dirty="0" err="1">
                <a:solidFill>
                  <a:schemeClr val="tx1"/>
                </a:solidFill>
                <a:effectLst/>
                <a:uFillTx/>
                <a:latin typeface="Arial" panose="020B0604020202020204" pitchFamily="34" charset="0"/>
                <a:cs typeface="Arial" panose="020B0604020202020204" pitchFamily="34" charset="0"/>
                <a:sym typeface="Helvetica"/>
              </a:rPr>
              <a:t>υπερυψηλών</a:t>
            </a:r>
            <a:r>
              <a:rPr lang="el-GR"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ταχυτήτων, μέσα από τα οποία επιτυγχάνεται αφενός τόνωση της ζήτησης και αφετέρου – και ως αποτέλεσμα - προσέλκυση ιδιωτικών επενδύσεων</a:t>
            </a:r>
            <a:r>
              <a:rPr lang="en-US"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a:t>
            </a:r>
            <a:r>
              <a:rPr lang="el-GR" sz="2800" b="1" u="none" strike="noStrike" cap="none" spc="0" baseline="0" dirty="0">
                <a:solidFill>
                  <a:srgbClr val="984D1D"/>
                </a:solidFill>
                <a:effectLst/>
                <a:uFillTx/>
                <a:latin typeface="Arial" panose="020B0604020202020204" pitchFamily="34" charset="0"/>
                <a:cs typeface="Arial" panose="020B0604020202020204" pitchFamily="34" charset="0"/>
                <a:sym typeface="Helvetica"/>
              </a:rPr>
              <a:t>€</a:t>
            </a:r>
            <a:r>
              <a:rPr lang="el-GR" sz="2800" b="1" dirty="0">
                <a:solidFill>
                  <a:srgbClr val="984D1D"/>
                </a:solidFill>
                <a:latin typeface="Arial" panose="020B0604020202020204" pitchFamily="34" charset="0"/>
                <a:cs typeface="Arial" panose="020B0604020202020204" pitchFamily="34" charset="0"/>
              </a:rPr>
              <a:t>10</a:t>
            </a:r>
            <a:r>
              <a:rPr lang="el-GR" sz="2800" b="1" u="none" strike="noStrike" cap="none" spc="0" baseline="0" dirty="0">
                <a:solidFill>
                  <a:srgbClr val="984D1D"/>
                </a:solidFill>
                <a:effectLst/>
                <a:uFillTx/>
                <a:latin typeface="Arial" panose="020B0604020202020204" pitchFamily="34" charset="0"/>
                <a:cs typeface="Arial" panose="020B0604020202020204" pitchFamily="34" charset="0"/>
                <a:sym typeface="Helvetica"/>
              </a:rPr>
              <a:t> εκ. </a:t>
            </a:r>
            <a:endParaRPr lang="el-GR" sz="28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622B0F2B-DDFB-4B5D-A843-59B6253BFBCF}"/>
              </a:ext>
            </a:extLst>
          </p:cNvPr>
          <p:cNvSpPr txBox="1"/>
          <p:nvPr/>
        </p:nvSpPr>
        <p:spPr>
          <a:xfrm>
            <a:off x="1758257" y="5224719"/>
            <a:ext cx="1568375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Υποθαλάσσιο καλώδιο σύνδεσης Κύπρου-Ελλάδας, με πολλαπλά οφέλη για την ασφάλεια, την ανθεκτικότητα αλλά και τις δυνατότητες των τηλεπικοινωνιακών δικτύων του νησιού</a:t>
            </a:r>
            <a:r>
              <a:rPr lang="en-US"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a:t>
            </a:r>
            <a:r>
              <a:rPr lang="el-GR" sz="2800" b="1" u="none" strike="noStrike" cap="none" spc="0" baseline="0" dirty="0">
                <a:solidFill>
                  <a:srgbClr val="984D1D"/>
                </a:solidFill>
                <a:effectLst/>
                <a:uFillTx/>
                <a:latin typeface="Arial" panose="020B0604020202020204" pitchFamily="34" charset="0"/>
                <a:cs typeface="Arial" panose="020B0604020202020204" pitchFamily="34" charset="0"/>
                <a:sym typeface="Helvetica"/>
              </a:rPr>
              <a:t>€</a:t>
            </a:r>
            <a:r>
              <a:rPr lang="el-GR" sz="2800" b="1" dirty="0">
                <a:solidFill>
                  <a:srgbClr val="984D1D"/>
                </a:solidFill>
                <a:latin typeface="Arial" panose="020B0604020202020204" pitchFamily="34" charset="0"/>
                <a:cs typeface="Arial" panose="020B0604020202020204" pitchFamily="34" charset="0"/>
              </a:rPr>
              <a:t>8</a:t>
            </a:r>
            <a:r>
              <a:rPr lang="el-GR" sz="2800" b="1" u="none" strike="noStrike" cap="none" spc="0" baseline="0" dirty="0">
                <a:solidFill>
                  <a:srgbClr val="984D1D"/>
                </a:solidFill>
                <a:effectLst/>
                <a:uFillTx/>
                <a:latin typeface="Arial" panose="020B0604020202020204" pitchFamily="34" charset="0"/>
                <a:cs typeface="Arial" panose="020B0604020202020204" pitchFamily="34" charset="0"/>
                <a:sym typeface="Helvetica"/>
              </a:rPr>
              <a:t> εκ.</a:t>
            </a:r>
            <a:r>
              <a:rPr lang="en-US"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a:t>
            </a:r>
            <a:endParaRPr lang="el-GR" sz="28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6C29F4C3-5468-4E18-BF09-8AB99673C2AC}"/>
              </a:ext>
            </a:extLst>
          </p:cNvPr>
          <p:cNvSpPr txBox="1"/>
          <p:nvPr/>
        </p:nvSpPr>
        <p:spPr>
          <a:xfrm>
            <a:off x="1758257" y="3598365"/>
            <a:ext cx="1568375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Επέκταση Δικτύου </a:t>
            </a:r>
            <a:r>
              <a:rPr lang="el-GR" sz="2800" b="0" u="none" strike="noStrike" cap="none" spc="0" baseline="0" dirty="0" err="1">
                <a:solidFill>
                  <a:schemeClr val="tx1"/>
                </a:solidFill>
                <a:effectLst/>
                <a:uFillTx/>
                <a:latin typeface="Arial" panose="020B0604020202020204" pitchFamily="34" charset="0"/>
                <a:cs typeface="Arial" panose="020B0604020202020204" pitchFamily="34" charset="0"/>
                <a:sym typeface="Helvetica"/>
              </a:rPr>
              <a:t>υπερυψηλών</a:t>
            </a:r>
            <a:r>
              <a:rPr lang="el-GR"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ταχυτήτων σε απομακρυσμένες/λευκές περιοχές</a:t>
            </a:r>
            <a:r>
              <a:rPr lang="el-GR" sz="2800" dirty="0">
                <a:solidFill>
                  <a:schemeClr val="tx1"/>
                </a:solidFill>
                <a:latin typeface="Arial" panose="020B0604020202020204" pitchFamily="34" charset="0"/>
                <a:cs typeface="Arial" panose="020B0604020202020204" pitchFamily="34" charset="0"/>
              </a:rPr>
              <a:t> – κρατική ενίσχυση</a:t>
            </a:r>
            <a:r>
              <a:rPr lang="en-US" sz="2800" dirty="0">
                <a:solidFill>
                  <a:schemeClr val="tx1"/>
                </a:solidFill>
                <a:latin typeface="Arial" panose="020B0604020202020204" pitchFamily="34" charset="0"/>
                <a:cs typeface="Arial" panose="020B0604020202020204" pitchFamily="34" charset="0"/>
              </a:rPr>
              <a:t> </a:t>
            </a:r>
            <a:r>
              <a:rPr lang="el-GR"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για προώθηση ιδιωτικών επενδύσεων</a:t>
            </a:r>
            <a:r>
              <a:rPr lang="en-US" sz="28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a:t>
            </a:r>
            <a:r>
              <a:rPr lang="el-GR" sz="2800" b="1" u="none" strike="noStrike" cap="none" spc="0" baseline="0" dirty="0">
                <a:solidFill>
                  <a:srgbClr val="984D1D"/>
                </a:solidFill>
                <a:effectLst/>
                <a:uFillTx/>
                <a:latin typeface="Arial" panose="020B0604020202020204" pitchFamily="34" charset="0"/>
                <a:cs typeface="Arial" panose="020B0604020202020204" pitchFamily="34" charset="0"/>
                <a:sym typeface="Helvetica"/>
              </a:rPr>
              <a:t>€35 εκ. </a:t>
            </a:r>
            <a:endParaRPr lang="el-GR" sz="2800" dirty="0"/>
          </a:p>
        </p:txBody>
      </p:sp>
    </p:spTree>
    <p:extLst>
      <p:ext uri="{BB962C8B-B14F-4D97-AF65-F5344CB8AC3E}">
        <p14:creationId xmlns:p14="http://schemas.microsoft.com/office/powerpoint/2010/main" val="38043567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3C86E89D-30AD-4D75-822B-2B5B113DD4BB}"/>
              </a:ext>
            </a:extLst>
          </p:cNvPr>
          <p:cNvSpPr txBox="1"/>
          <p:nvPr/>
        </p:nvSpPr>
        <p:spPr>
          <a:xfrm>
            <a:off x="1090292" y="8841324"/>
            <a:ext cx="3461399" cy="114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spAutoFit/>
          </a:bodyPr>
          <a:lstStyle>
            <a:lvl1pPr algn="l" defTabSz="821531">
              <a:lnSpc>
                <a:spcPct val="130000"/>
              </a:lnSpc>
              <a:defRPr sz="2500" b="0" i="1">
                <a:solidFill>
                  <a:srgbClr val="35332E"/>
                </a:solidFill>
                <a:latin typeface="Arial"/>
                <a:ea typeface="Arial"/>
                <a:cs typeface="Arial"/>
                <a:sym typeface="Arial"/>
              </a:defRPr>
            </a:lvl1pPr>
          </a:lstStyle>
          <a:p>
            <a:pPr algn="r"/>
            <a:r>
              <a:rPr lang="el-GR" sz="2800" dirty="0"/>
              <a:t>Ψηφιακή συμμετοχή πολιτών </a:t>
            </a:r>
            <a:endParaRPr lang="en-GB" sz="2800" dirty="0"/>
          </a:p>
        </p:txBody>
      </p:sp>
      <p:pic>
        <p:nvPicPr>
          <p:cNvPr id="25" name="Picture 24">
            <a:extLst>
              <a:ext uri="{FF2B5EF4-FFF2-40B4-BE49-F238E27FC236}">
                <a16:creationId xmlns:a16="http://schemas.microsoft.com/office/drawing/2014/main" id="{2FFDFDBE-58E5-4961-BD53-86483EB8E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998" y="7208578"/>
            <a:ext cx="1820268" cy="1820268"/>
          </a:xfrm>
          <a:prstGeom prst="rect">
            <a:avLst/>
          </a:prstGeom>
        </p:spPr>
      </p:pic>
      <p:pic>
        <p:nvPicPr>
          <p:cNvPr id="26" name="Picture 25">
            <a:extLst>
              <a:ext uri="{FF2B5EF4-FFF2-40B4-BE49-F238E27FC236}">
                <a16:creationId xmlns:a16="http://schemas.microsoft.com/office/drawing/2014/main" id="{F13A160F-3C65-4369-AFC1-AD1B75F44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5807" y="7180003"/>
            <a:ext cx="1860905" cy="1860905"/>
          </a:xfrm>
          <a:prstGeom prst="rect">
            <a:avLst/>
          </a:prstGeom>
        </p:spPr>
      </p:pic>
      <p:pic>
        <p:nvPicPr>
          <p:cNvPr id="27" name="Picture 26">
            <a:extLst>
              <a:ext uri="{FF2B5EF4-FFF2-40B4-BE49-F238E27FC236}">
                <a16:creationId xmlns:a16="http://schemas.microsoft.com/office/drawing/2014/main" id="{82FECF67-E313-48C5-92D3-1DE656B775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591"/>
          <a:stretch/>
        </p:blipFill>
        <p:spPr>
          <a:xfrm>
            <a:off x="16204069" y="7851213"/>
            <a:ext cx="1899747" cy="938645"/>
          </a:xfrm>
          <a:prstGeom prst="rect">
            <a:avLst/>
          </a:prstGeom>
        </p:spPr>
      </p:pic>
      <p:pic>
        <p:nvPicPr>
          <p:cNvPr id="28" name="Picture 27">
            <a:extLst>
              <a:ext uri="{FF2B5EF4-FFF2-40B4-BE49-F238E27FC236}">
                <a16:creationId xmlns:a16="http://schemas.microsoft.com/office/drawing/2014/main" id="{66F6AD0B-ABCD-499E-9CAA-E4A19E4C4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2232" y="7175973"/>
            <a:ext cx="1676650" cy="1676650"/>
          </a:xfrm>
          <a:prstGeom prst="rect">
            <a:avLst/>
          </a:prstGeom>
        </p:spPr>
      </p:pic>
      <p:sp>
        <p:nvSpPr>
          <p:cNvPr id="30"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9C38FD5-187B-4FF1-B280-2611BA746A9F}"/>
              </a:ext>
            </a:extLst>
          </p:cNvPr>
          <p:cNvSpPr txBox="1"/>
          <p:nvPr/>
        </p:nvSpPr>
        <p:spPr>
          <a:xfrm>
            <a:off x="9808058" y="8930505"/>
            <a:ext cx="3705733" cy="586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spAutoFit/>
          </a:bodyPr>
          <a:lstStyle>
            <a:lvl1pPr algn="l" defTabSz="821531">
              <a:lnSpc>
                <a:spcPct val="130000"/>
              </a:lnSpc>
              <a:defRPr sz="2500" b="0" i="1">
                <a:solidFill>
                  <a:srgbClr val="35332E"/>
                </a:solidFill>
                <a:latin typeface="Arial"/>
                <a:ea typeface="Arial"/>
                <a:cs typeface="Arial"/>
                <a:sym typeface="Arial"/>
              </a:defRPr>
            </a:lvl1pPr>
          </a:lstStyle>
          <a:p>
            <a:pPr algn="r"/>
            <a:r>
              <a:rPr lang="el-GR" sz="2800" dirty="0"/>
              <a:t>Έξυπνος φωτισμός </a:t>
            </a:r>
            <a:endParaRPr lang="en-GB" sz="2800" dirty="0"/>
          </a:p>
        </p:txBody>
      </p:sp>
      <p:sp>
        <p:nvSpPr>
          <p:cNvPr id="32"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3397EC96-35FC-4343-93FD-B02271780D46}"/>
              </a:ext>
            </a:extLst>
          </p:cNvPr>
          <p:cNvSpPr txBox="1"/>
          <p:nvPr/>
        </p:nvSpPr>
        <p:spPr>
          <a:xfrm>
            <a:off x="4643980" y="8956343"/>
            <a:ext cx="4495194" cy="114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spAutoFit/>
          </a:bodyPr>
          <a:lstStyle>
            <a:lvl1pPr algn="l" defTabSz="821531">
              <a:lnSpc>
                <a:spcPct val="130000"/>
              </a:lnSpc>
              <a:defRPr sz="2500" b="0" i="1">
                <a:solidFill>
                  <a:srgbClr val="35332E"/>
                </a:solidFill>
                <a:latin typeface="Arial"/>
                <a:ea typeface="Arial"/>
                <a:cs typeface="Arial"/>
                <a:sym typeface="Arial"/>
              </a:defRPr>
            </a:lvl1pPr>
          </a:lstStyle>
          <a:p>
            <a:pPr algn="r"/>
            <a:r>
              <a:rPr lang="el-GR" sz="2800" dirty="0"/>
              <a:t>Έξυπνη διαχείριση απορριμμάτων </a:t>
            </a:r>
            <a:endParaRPr lang="en-GB" sz="2800" dirty="0"/>
          </a:p>
        </p:txBody>
      </p:sp>
      <p:sp>
        <p:nvSpPr>
          <p:cNvPr id="33"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E6C01FD1-BC66-47CF-B3B6-E972E03A22F1}"/>
              </a:ext>
            </a:extLst>
          </p:cNvPr>
          <p:cNvSpPr txBox="1"/>
          <p:nvPr/>
        </p:nvSpPr>
        <p:spPr>
          <a:xfrm>
            <a:off x="14363937" y="8978031"/>
            <a:ext cx="3705733" cy="114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spAutoFit/>
          </a:bodyPr>
          <a:lstStyle>
            <a:lvl1pPr algn="l" defTabSz="821531">
              <a:lnSpc>
                <a:spcPct val="130000"/>
              </a:lnSpc>
              <a:defRPr sz="2500" b="0" i="1">
                <a:solidFill>
                  <a:srgbClr val="35332E"/>
                </a:solidFill>
                <a:latin typeface="Arial"/>
                <a:ea typeface="Arial"/>
                <a:cs typeface="Arial"/>
                <a:sym typeface="Arial"/>
              </a:defRPr>
            </a:lvl1pPr>
          </a:lstStyle>
          <a:p>
            <a:pPr algn="r"/>
            <a:r>
              <a:rPr lang="el-GR" sz="2800" dirty="0"/>
              <a:t>Έξυπνοι χώροι στάθμευσης</a:t>
            </a:r>
          </a:p>
        </p:txBody>
      </p:sp>
      <p:sp>
        <p:nvSpPr>
          <p:cNvPr id="42" name="HEADLINE">
            <a:extLst>
              <a:ext uri="{FF2B5EF4-FFF2-40B4-BE49-F238E27FC236}">
                <a16:creationId xmlns:a16="http://schemas.microsoft.com/office/drawing/2014/main" id="{E2155BD4-8EEC-4ACA-AF53-BF85CFB107DE}"/>
              </a:ext>
            </a:extLst>
          </p:cNvPr>
          <p:cNvSpPr txBox="1"/>
          <p:nvPr/>
        </p:nvSpPr>
        <p:spPr>
          <a:xfrm>
            <a:off x="1773956" y="6244371"/>
            <a:ext cx="16595687" cy="515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2800" b="1" dirty="0">
                <a:solidFill>
                  <a:schemeClr val="tx1">
                    <a:lumMod val="85000"/>
                    <a:lumOff val="15000"/>
                  </a:schemeClr>
                </a:solidFill>
              </a:rPr>
              <a:t>Εθνικό Πλαίσιο Στρατηγικής για Προώθηση και Ανάπτυξη Έξυπνων Πόλεων </a:t>
            </a:r>
            <a:r>
              <a:rPr lang="en-US" sz="2800" b="1" dirty="0">
                <a:solidFill>
                  <a:schemeClr val="tx1">
                    <a:lumMod val="85000"/>
                    <a:lumOff val="15000"/>
                  </a:schemeClr>
                </a:solidFill>
              </a:rPr>
              <a:t>(SMART CYPRUS)</a:t>
            </a:r>
            <a:endParaRPr lang="en-GB" sz="2800" b="1" dirty="0">
              <a:solidFill>
                <a:schemeClr val="tx1">
                  <a:lumMod val="85000"/>
                  <a:lumOff val="15000"/>
                </a:schemeClr>
              </a:solidFill>
            </a:endParaRPr>
          </a:p>
        </p:txBody>
      </p:sp>
      <p:sp>
        <p:nvSpPr>
          <p:cNvPr id="45" name="Line">
            <a:extLst>
              <a:ext uri="{FF2B5EF4-FFF2-40B4-BE49-F238E27FC236}">
                <a16:creationId xmlns:a16="http://schemas.microsoft.com/office/drawing/2014/main" id="{5BB47F6B-BFEF-4706-BEBC-5D1BAABF51CE}"/>
              </a:ext>
            </a:extLst>
          </p:cNvPr>
          <p:cNvSpPr/>
          <p:nvPr/>
        </p:nvSpPr>
        <p:spPr>
          <a:xfrm>
            <a:off x="14735015" y="8978031"/>
            <a:ext cx="3368801" cy="5927"/>
          </a:xfrm>
          <a:prstGeom prst="line">
            <a:avLst/>
          </a:prstGeom>
          <a:ln w="25400">
            <a:solidFill>
              <a:srgbClr val="ADC23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52" name="Line">
            <a:extLst>
              <a:ext uri="{FF2B5EF4-FFF2-40B4-BE49-F238E27FC236}">
                <a16:creationId xmlns:a16="http://schemas.microsoft.com/office/drawing/2014/main" id="{D5794801-FBFA-412D-B874-13456E6AD493}"/>
              </a:ext>
            </a:extLst>
          </p:cNvPr>
          <p:cNvSpPr/>
          <p:nvPr/>
        </p:nvSpPr>
        <p:spPr>
          <a:xfrm>
            <a:off x="10266981" y="8956343"/>
            <a:ext cx="3368801" cy="5927"/>
          </a:xfrm>
          <a:prstGeom prst="line">
            <a:avLst/>
          </a:prstGeom>
          <a:ln w="25400">
            <a:solidFill>
              <a:srgbClr val="ADC23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53" name="Line">
            <a:extLst>
              <a:ext uri="{FF2B5EF4-FFF2-40B4-BE49-F238E27FC236}">
                <a16:creationId xmlns:a16="http://schemas.microsoft.com/office/drawing/2014/main" id="{36C64B8A-5705-4693-B167-82B45E31DD39}"/>
              </a:ext>
            </a:extLst>
          </p:cNvPr>
          <p:cNvSpPr/>
          <p:nvPr/>
        </p:nvSpPr>
        <p:spPr>
          <a:xfrm>
            <a:off x="5699641" y="8879551"/>
            <a:ext cx="3368801" cy="5927"/>
          </a:xfrm>
          <a:prstGeom prst="line">
            <a:avLst/>
          </a:prstGeom>
          <a:ln w="25400">
            <a:solidFill>
              <a:srgbClr val="ADC23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54" name="Line">
            <a:extLst>
              <a:ext uri="{FF2B5EF4-FFF2-40B4-BE49-F238E27FC236}">
                <a16:creationId xmlns:a16="http://schemas.microsoft.com/office/drawing/2014/main" id="{050879DC-93F5-447C-AD2E-EC640171C438}"/>
              </a:ext>
            </a:extLst>
          </p:cNvPr>
          <p:cNvSpPr/>
          <p:nvPr/>
        </p:nvSpPr>
        <p:spPr>
          <a:xfrm>
            <a:off x="1229034" y="8876587"/>
            <a:ext cx="3368801" cy="5927"/>
          </a:xfrm>
          <a:prstGeom prst="line">
            <a:avLst/>
          </a:prstGeom>
          <a:ln w="25400">
            <a:solidFill>
              <a:srgbClr val="ADC23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35" name="TextBox 34">
            <a:extLst>
              <a:ext uri="{FF2B5EF4-FFF2-40B4-BE49-F238E27FC236}">
                <a16:creationId xmlns:a16="http://schemas.microsoft.com/office/drawing/2014/main" id="{7FAFFA2E-EC82-4D5D-9AE8-C120AED16DEE}"/>
              </a:ext>
            </a:extLst>
          </p:cNvPr>
          <p:cNvSpPr txBox="1"/>
          <p:nvPr/>
        </p:nvSpPr>
        <p:spPr>
          <a:xfrm>
            <a:off x="1773955" y="2351002"/>
            <a:ext cx="1690211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800" dirty="0">
                <a:latin typeface="Arial" panose="020B0604020202020204" pitchFamily="34" charset="0"/>
                <a:cs typeface="Arial" panose="020B0604020202020204" pitchFamily="34" charset="0"/>
              </a:rPr>
              <a:t>Έργα ΑΠΕ π.χ. Διαδικτυακό </a:t>
            </a:r>
            <a:r>
              <a:rPr lang="en-US" sz="2800" dirty="0">
                <a:latin typeface="Arial" panose="020B0604020202020204" pitchFamily="34" charset="0"/>
                <a:cs typeface="Arial" panose="020B0604020202020204" pitchFamily="34" charset="0"/>
              </a:rPr>
              <a:t>one-stop-shop</a:t>
            </a:r>
            <a:r>
              <a:rPr lang="el-GR" sz="2800" dirty="0">
                <a:latin typeface="Arial" panose="020B0604020202020204" pitchFamily="34" charset="0"/>
                <a:cs typeface="Arial" panose="020B0604020202020204" pitchFamily="34" charset="0"/>
              </a:rPr>
              <a:t> για έργα ΑΠΕ και ενεργειακές αναβαθμίσεις σε κτήρια</a:t>
            </a:r>
          </a:p>
        </p:txBody>
      </p:sp>
      <p:sp>
        <p:nvSpPr>
          <p:cNvPr id="36" name="TextBox 35">
            <a:extLst>
              <a:ext uri="{FF2B5EF4-FFF2-40B4-BE49-F238E27FC236}">
                <a16:creationId xmlns:a16="http://schemas.microsoft.com/office/drawing/2014/main" id="{E0AC3061-C087-40B0-8C90-EF0638BB2A02}"/>
              </a:ext>
            </a:extLst>
          </p:cNvPr>
          <p:cNvSpPr txBox="1"/>
          <p:nvPr/>
        </p:nvSpPr>
        <p:spPr>
          <a:xfrm>
            <a:off x="699917" y="2147602"/>
            <a:ext cx="1177107"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500" i="0" u="none" strike="noStrike" kern="1200" cap="none" spc="0" normalizeH="0" baseline="0" noProof="0" dirty="0">
                <a:ln>
                  <a:noFill/>
                </a:ln>
                <a:solidFill>
                  <a:srgbClr val="ADC230"/>
                </a:solidFill>
                <a:effectLst/>
                <a:uLnTx/>
                <a:uFillTx/>
                <a:latin typeface="Open Sans" panose="020B0606030504020204" pitchFamily="34" charset="0"/>
                <a:ea typeface="+mn-ea"/>
                <a:cs typeface="+mn-cs"/>
              </a:rPr>
              <a:t>1</a:t>
            </a:r>
            <a:endParaRPr kumimoji="0" lang="en-GB" sz="6500" i="0" u="none" strike="noStrike" kern="1200" cap="none" spc="0" normalizeH="0" baseline="0" noProof="0" dirty="0">
              <a:ln>
                <a:noFill/>
              </a:ln>
              <a:solidFill>
                <a:srgbClr val="ADC23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7" name="TextBox 36">
            <a:extLst>
              <a:ext uri="{FF2B5EF4-FFF2-40B4-BE49-F238E27FC236}">
                <a16:creationId xmlns:a16="http://schemas.microsoft.com/office/drawing/2014/main" id="{63675598-3C21-461B-97D1-2F017F209934}"/>
              </a:ext>
            </a:extLst>
          </p:cNvPr>
          <p:cNvSpPr txBox="1"/>
          <p:nvPr/>
        </p:nvSpPr>
        <p:spPr>
          <a:xfrm>
            <a:off x="600613" y="3375424"/>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ADC230"/>
                </a:solidFill>
                <a:effectLst/>
                <a:uLnTx/>
                <a:uFillTx/>
                <a:latin typeface="Open Sans" panose="020B0606030504020204" pitchFamily="34" charset="0"/>
                <a:ea typeface="+mn-ea"/>
                <a:cs typeface="+mn-cs"/>
              </a:rPr>
              <a:t>2</a:t>
            </a:r>
            <a:endParaRPr kumimoji="0" lang="en-GB" sz="6500" i="0" u="none" strike="noStrike" kern="1200" cap="none" spc="0" normalizeH="0" baseline="0" noProof="0" dirty="0">
              <a:ln>
                <a:noFill/>
              </a:ln>
              <a:solidFill>
                <a:srgbClr val="ADC23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8" name="TextBox 37">
            <a:extLst>
              <a:ext uri="{FF2B5EF4-FFF2-40B4-BE49-F238E27FC236}">
                <a16:creationId xmlns:a16="http://schemas.microsoft.com/office/drawing/2014/main" id="{E9C0E332-37C2-4881-9B14-4E312DC51E28}"/>
              </a:ext>
            </a:extLst>
          </p:cNvPr>
          <p:cNvSpPr txBox="1"/>
          <p:nvPr/>
        </p:nvSpPr>
        <p:spPr>
          <a:xfrm>
            <a:off x="600613" y="4656498"/>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rgbClr val="ADC230"/>
                </a:solidFill>
                <a:effectLst/>
                <a:uLnTx/>
                <a:uFillTx/>
                <a:latin typeface="Open Sans" panose="020B0606030504020204" pitchFamily="34" charset="0"/>
                <a:ea typeface="+mn-ea"/>
                <a:cs typeface="+mn-cs"/>
              </a:rPr>
              <a:t>3</a:t>
            </a:r>
            <a:endParaRPr kumimoji="0" lang="en-GB" sz="6500" i="0" u="none" strike="noStrike" kern="1200" cap="none" spc="0" normalizeH="0" baseline="0" noProof="0" dirty="0">
              <a:ln>
                <a:noFill/>
              </a:ln>
              <a:solidFill>
                <a:srgbClr val="ADC23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9" name="TextBox 38">
            <a:extLst>
              <a:ext uri="{FF2B5EF4-FFF2-40B4-BE49-F238E27FC236}">
                <a16:creationId xmlns:a16="http://schemas.microsoft.com/office/drawing/2014/main" id="{5FD5FBCE-6718-43E4-9073-1E3461278EC4}"/>
              </a:ext>
            </a:extLst>
          </p:cNvPr>
          <p:cNvSpPr txBox="1"/>
          <p:nvPr/>
        </p:nvSpPr>
        <p:spPr>
          <a:xfrm>
            <a:off x="1727245" y="3628186"/>
            <a:ext cx="1694882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800" dirty="0">
                <a:latin typeface="Arial" panose="020B0604020202020204" pitchFamily="34" charset="0"/>
                <a:cs typeface="Arial" panose="020B0604020202020204" pitchFamily="34" charset="0"/>
              </a:rPr>
              <a:t>Βιώσιμες μεταφορές π.χ. Έξυπνο σύστημα μεταφορών με χρήση τεχνολογιών ψηφιακού αντιγράφου</a:t>
            </a:r>
          </a:p>
        </p:txBody>
      </p:sp>
      <p:sp>
        <p:nvSpPr>
          <p:cNvPr id="40" name="TextBox 39">
            <a:extLst>
              <a:ext uri="{FF2B5EF4-FFF2-40B4-BE49-F238E27FC236}">
                <a16:creationId xmlns:a16="http://schemas.microsoft.com/office/drawing/2014/main" id="{CAC08541-42C5-4438-9833-E5D8D2A536EC}"/>
              </a:ext>
            </a:extLst>
          </p:cNvPr>
          <p:cNvSpPr txBox="1"/>
          <p:nvPr/>
        </p:nvSpPr>
        <p:spPr>
          <a:xfrm>
            <a:off x="1727245" y="4741742"/>
            <a:ext cx="15665302"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800" dirty="0">
                <a:latin typeface="Arial" panose="020B0604020202020204" pitchFamily="34" charset="0"/>
                <a:cs typeface="Arial" panose="020B0604020202020204" pitchFamily="34" charset="0"/>
              </a:rPr>
              <a:t>Έξυπνη και βιώσιμη διαχείριση υδάτινων πόρων</a:t>
            </a:r>
            <a:r>
              <a:rPr lang="en-US" sz="28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π.χ. Ολοκληρωμένο Σύστημα Παρακολούθησης και Ελέγχου του δικτύου του Τμήματος Αναπτύξεως Υδάτων </a:t>
            </a:r>
          </a:p>
        </p:txBody>
      </p:sp>
      <p:sp>
        <p:nvSpPr>
          <p:cNvPr id="46" name="Subtitle here">
            <a:extLst>
              <a:ext uri="{FF2B5EF4-FFF2-40B4-BE49-F238E27FC236}">
                <a16:creationId xmlns:a16="http://schemas.microsoft.com/office/drawing/2014/main" id="{5BCA2ABE-89C7-4016-9A58-7860075FB921}"/>
              </a:ext>
            </a:extLst>
          </p:cNvPr>
          <p:cNvSpPr txBox="1"/>
          <p:nvPr/>
        </p:nvSpPr>
        <p:spPr>
          <a:xfrm>
            <a:off x="954000" y="954000"/>
            <a:ext cx="18158198"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500" dirty="0"/>
              <a:t>Ταχεία μετάβαση προς μία Πράσινη Οικονομία</a:t>
            </a:r>
            <a:endParaRPr lang="el-GR" sz="5500" dirty="0">
              <a:solidFill>
                <a:srgbClr val="88CBF0"/>
              </a:solidFill>
            </a:endParaRPr>
          </a:p>
        </p:txBody>
      </p:sp>
      <p:sp>
        <p:nvSpPr>
          <p:cNvPr id="47" name="TextBox 46">
            <a:extLst>
              <a:ext uri="{FF2B5EF4-FFF2-40B4-BE49-F238E27FC236}">
                <a16:creationId xmlns:a16="http://schemas.microsoft.com/office/drawing/2014/main" id="{C209076E-266D-4FA8-B832-F83B69D37559}"/>
              </a:ext>
            </a:extLst>
          </p:cNvPr>
          <p:cNvSpPr txBox="1"/>
          <p:nvPr/>
        </p:nvSpPr>
        <p:spPr>
          <a:xfrm>
            <a:off x="621258" y="5937572"/>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500" kern="1200" dirty="0">
                <a:solidFill>
                  <a:srgbClr val="ADC230"/>
                </a:solidFill>
                <a:latin typeface="Open Sans" panose="020B0606030504020204" pitchFamily="34" charset="0"/>
              </a:rPr>
              <a:t>4</a:t>
            </a:r>
            <a:endParaRPr kumimoji="0" lang="en-GB" sz="6500" i="0" u="none" strike="noStrike" kern="1200" cap="none" spc="0" normalizeH="0" baseline="0" noProof="0" dirty="0">
              <a:ln>
                <a:noFill/>
              </a:ln>
              <a:solidFill>
                <a:srgbClr val="ADC230"/>
              </a:solidFill>
              <a:effectLst/>
              <a:uLnTx/>
              <a:uFillTx/>
              <a:latin typeface="Noto Sans" panose="020B0502040504020204" pitchFamily="34"/>
              <a:ea typeface="Noto Sans" panose="020B0502040504020204" pitchFamily="34"/>
              <a:cs typeface="Noto Sans" panose="020B0502040504020204" pitchFamily="34"/>
            </a:endParaRPr>
          </a:p>
        </p:txBody>
      </p:sp>
      <p:cxnSp>
        <p:nvCxnSpPr>
          <p:cNvPr id="29" name="Straight Connector 28">
            <a:extLst>
              <a:ext uri="{FF2B5EF4-FFF2-40B4-BE49-F238E27FC236}">
                <a16:creationId xmlns:a16="http://schemas.microsoft.com/office/drawing/2014/main" id="{CE90B449-04CA-7246-AFE1-5F9B84B673BA}"/>
              </a:ext>
            </a:extLst>
          </p:cNvPr>
          <p:cNvCxnSpPr>
            <a:cxnSpLocks/>
          </p:cNvCxnSpPr>
          <p:nvPr/>
        </p:nvCxnSpPr>
        <p:spPr>
          <a:xfrm>
            <a:off x="1090292" y="7125129"/>
            <a:ext cx="17013524" cy="20953"/>
          </a:xfrm>
          <a:prstGeom prst="line">
            <a:avLst/>
          </a:prstGeom>
          <a:no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here">
            <a:extLst>
              <a:ext uri="{FF2B5EF4-FFF2-40B4-BE49-F238E27FC236}">
                <a16:creationId xmlns:a16="http://schemas.microsoft.com/office/drawing/2014/main" id="{9E232DB5-8AEC-49D0-B791-E53C054723F0}"/>
              </a:ext>
            </a:extLst>
          </p:cNvPr>
          <p:cNvSpPr txBox="1"/>
          <p:nvPr/>
        </p:nvSpPr>
        <p:spPr>
          <a:xfrm>
            <a:off x="1292575" y="728786"/>
            <a:ext cx="16745185" cy="700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4000" dirty="0">
                <a:solidFill>
                  <a:srgbClr val="3F6FB4"/>
                </a:solidFill>
              </a:rPr>
              <a:t> </a:t>
            </a:r>
          </a:p>
        </p:txBody>
      </p:sp>
      <p:sp>
        <p:nvSpPr>
          <p:cNvPr id="34" name="TextBox 33">
            <a:extLst>
              <a:ext uri="{FF2B5EF4-FFF2-40B4-BE49-F238E27FC236}">
                <a16:creationId xmlns:a16="http://schemas.microsoft.com/office/drawing/2014/main" id="{16401BF6-8AB3-4C94-B7EE-D31F9278C79C}"/>
              </a:ext>
            </a:extLst>
          </p:cNvPr>
          <p:cNvSpPr txBox="1"/>
          <p:nvPr/>
        </p:nvSpPr>
        <p:spPr>
          <a:xfrm>
            <a:off x="717766" y="4147808"/>
            <a:ext cx="1177107"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500" i="0" u="none" strike="noStrike" kern="1200" cap="none" spc="0" normalizeH="0" baseline="0" noProof="0" dirty="0">
                <a:ln>
                  <a:noFill/>
                </a:ln>
                <a:solidFill>
                  <a:schemeClr val="tx2">
                    <a:lumMod val="75000"/>
                  </a:schemeClr>
                </a:solidFill>
                <a:effectLst/>
                <a:uLnTx/>
                <a:uFillTx/>
                <a:latin typeface="Open Sans" panose="020B0606030504020204" pitchFamily="34" charset="0"/>
                <a:ea typeface="+mn-ea"/>
                <a:cs typeface="+mn-cs"/>
              </a:rPr>
              <a:t>1</a:t>
            </a:r>
            <a:endParaRPr kumimoji="0" lang="en-GB" sz="6500" i="0" u="none" strike="noStrike" kern="1200" cap="none" spc="0" normalizeH="0" baseline="0" noProof="0" dirty="0">
              <a:ln>
                <a:noFill/>
              </a:ln>
              <a:solidFill>
                <a:schemeClr val="tx2">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5" name="TextBox 34">
            <a:extLst>
              <a:ext uri="{FF2B5EF4-FFF2-40B4-BE49-F238E27FC236}">
                <a16:creationId xmlns:a16="http://schemas.microsoft.com/office/drawing/2014/main" id="{489FED0E-8F49-419F-9780-443B3ED32295}"/>
              </a:ext>
            </a:extLst>
          </p:cNvPr>
          <p:cNvSpPr txBox="1"/>
          <p:nvPr/>
        </p:nvSpPr>
        <p:spPr>
          <a:xfrm>
            <a:off x="600811" y="5836452"/>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chemeClr val="tx2">
                    <a:lumMod val="75000"/>
                  </a:schemeClr>
                </a:solidFill>
                <a:effectLst/>
                <a:uLnTx/>
                <a:uFillTx/>
                <a:latin typeface="Open Sans" panose="020B0606030504020204" pitchFamily="34" charset="0"/>
                <a:ea typeface="+mn-ea"/>
                <a:cs typeface="+mn-cs"/>
              </a:rPr>
              <a:t>2</a:t>
            </a:r>
            <a:endParaRPr kumimoji="0" lang="en-GB" sz="6500" i="0" u="none" strike="noStrike" kern="1200" cap="none" spc="0" normalizeH="0" baseline="0" noProof="0" dirty="0">
              <a:ln>
                <a:noFill/>
              </a:ln>
              <a:solidFill>
                <a:schemeClr val="tx2">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6" name="TextBox 35">
            <a:extLst>
              <a:ext uri="{FF2B5EF4-FFF2-40B4-BE49-F238E27FC236}">
                <a16:creationId xmlns:a16="http://schemas.microsoft.com/office/drawing/2014/main" id="{987ADA72-EC72-4F4D-AC42-DACD1519F0AE}"/>
              </a:ext>
            </a:extLst>
          </p:cNvPr>
          <p:cNvSpPr txBox="1"/>
          <p:nvPr/>
        </p:nvSpPr>
        <p:spPr>
          <a:xfrm>
            <a:off x="600811" y="7294060"/>
            <a:ext cx="137571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i="0" u="none" strike="noStrike" kern="1200" cap="none" spc="0" normalizeH="0" baseline="0" noProof="0" dirty="0">
                <a:ln>
                  <a:noFill/>
                </a:ln>
                <a:solidFill>
                  <a:schemeClr val="tx2">
                    <a:lumMod val="75000"/>
                  </a:schemeClr>
                </a:solidFill>
                <a:effectLst/>
                <a:uLnTx/>
                <a:uFillTx/>
                <a:latin typeface="Open Sans" panose="020B0606030504020204" pitchFamily="34" charset="0"/>
                <a:ea typeface="+mn-ea"/>
                <a:cs typeface="+mn-cs"/>
              </a:rPr>
              <a:t>3</a:t>
            </a:r>
            <a:endParaRPr kumimoji="0" lang="en-GB" sz="6500" i="0" u="none" strike="noStrike" kern="1200" cap="none" spc="0" normalizeH="0" baseline="0" noProof="0" dirty="0">
              <a:ln>
                <a:noFill/>
              </a:ln>
              <a:solidFill>
                <a:schemeClr val="tx2">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2" name="TextBox 41">
            <a:extLst>
              <a:ext uri="{FF2B5EF4-FFF2-40B4-BE49-F238E27FC236}">
                <a16:creationId xmlns:a16="http://schemas.microsoft.com/office/drawing/2014/main" id="{6C29F4C3-5468-4E18-BF09-8AB99673C2AC}"/>
              </a:ext>
            </a:extLst>
          </p:cNvPr>
          <p:cNvSpPr txBox="1"/>
          <p:nvPr/>
        </p:nvSpPr>
        <p:spPr>
          <a:xfrm>
            <a:off x="1976527" y="4174172"/>
            <a:ext cx="16379078"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Προγράμματα χρηματοδότησης της καινοτομίας και σχέδια στήριξης της ανάπτυξης και ενίσχυσης της ανταγωνιστικότητας των </a:t>
            </a:r>
            <a:r>
              <a:rPr lang="el-GR" sz="3000" b="0" u="none" strike="noStrike" cap="none" spc="0" baseline="0" dirty="0" err="1">
                <a:solidFill>
                  <a:schemeClr val="tx1"/>
                </a:solidFill>
                <a:effectLst/>
                <a:uFillTx/>
                <a:latin typeface="Arial" panose="020B0604020202020204" pitchFamily="34" charset="0"/>
                <a:cs typeface="Arial" panose="020B0604020202020204" pitchFamily="34" charset="0"/>
                <a:sym typeface="Helvetica"/>
              </a:rPr>
              <a:t>ΜμΕ</a:t>
            </a:r>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περιλαμβανομένων των νεοφυών και καινοτόμων επιχειρήσεων</a:t>
            </a:r>
            <a:r>
              <a:rPr lang="en-US"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a:t>
            </a:r>
            <a:r>
              <a:rPr lang="el-GR" sz="3000" b="1" u="none" strike="noStrike" cap="none" spc="0" baseline="0" dirty="0">
                <a:solidFill>
                  <a:schemeClr val="tx2">
                    <a:lumMod val="75000"/>
                  </a:schemeClr>
                </a:solidFill>
                <a:effectLst/>
                <a:uFillTx/>
                <a:latin typeface="Arial" panose="020B0604020202020204" pitchFamily="34" charset="0"/>
                <a:cs typeface="Arial" panose="020B0604020202020204" pitchFamily="34" charset="0"/>
                <a:sym typeface="Helvetica"/>
              </a:rPr>
              <a:t>€55εκ</a:t>
            </a:r>
            <a:r>
              <a:rPr lang="el-GR" sz="3000" b="1" u="none" strike="noStrike" cap="none" spc="0" baseline="0" dirty="0">
                <a:solidFill>
                  <a:srgbClr val="88CBF0"/>
                </a:solidFill>
                <a:effectLst/>
                <a:uFillTx/>
                <a:latin typeface="Arial" panose="020B0604020202020204" pitchFamily="34" charset="0"/>
                <a:cs typeface="Arial" panose="020B0604020202020204" pitchFamily="34" charset="0"/>
                <a:sym typeface="Helvetica"/>
              </a:rPr>
              <a:t>. </a:t>
            </a:r>
            <a:endParaRPr lang="el-GR" sz="3000" dirty="0">
              <a:solidFill>
                <a:srgbClr val="88CBF0"/>
              </a:solidFill>
            </a:endParaRPr>
          </a:p>
        </p:txBody>
      </p:sp>
      <p:sp>
        <p:nvSpPr>
          <p:cNvPr id="10" name="TextBox 9">
            <a:extLst>
              <a:ext uri="{FF2B5EF4-FFF2-40B4-BE49-F238E27FC236}">
                <a16:creationId xmlns:a16="http://schemas.microsoft.com/office/drawing/2014/main" id="{C898E2A8-003D-4093-AB9B-36B0D65B9FB0}"/>
              </a:ext>
            </a:extLst>
          </p:cNvPr>
          <p:cNvSpPr txBox="1"/>
          <p:nvPr/>
        </p:nvSpPr>
        <p:spPr>
          <a:xfrm>
            <a:off x="954000" y="954000"/>
            <a:ext cx="18881790" cy="17851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5500" b="1" dirty="0">
                <a:solidFill>
                  <a:srgbClr val="4B6EAF"/>
                </a:solidFill>
                <a:latin typeface="Arial"/>
                <a:cs typeface="Arial"/>
              </a:rPr>
              <a:t>Προώθηση καινοτόμου επιχειρηματικότητας </a:t>
            </a:r>
          </a:p>
          <a:p>
            <a:r>
              <a:rPr lang="el-GR" sz="5500" b="1" dirty="0">
                <a:solidFill>
                  <a:srgbClr val="88CBF0"/>
                </a:solidFill>
                <a:latin typeface="Arial"/>
                <a:cs typeface="Arial"/>
              </a:rPr>
              <a:t>και ψηφιακής μετάβασης </a:t>
            </a:r>
            <a:r>
              <a:rPr lang="el-GR" sz="5500" b="1" dirty="0" err="1">
                <a:solidFill>
                  <a:srgbClr val="88CBF0"/>
                </a:solidFill>
                <a:latin typeface="Arial"/>
                <a:cs typeface="Arial"/>
              </a:rPr>
              <a:t>ΜμΕ</a:t>
            </a:r>
            <a:r>
              <a:rPr lang="el-GR" sz="5500" b="1" dirty="0">
                <a:solidFill>
                  <a:srgbClr val="88CBF0"/>
                </a:solidFill>
                <a:latin typeface="Arial"/>
                <a:cs typeface="Arial"/>
              </a:rPr>
              <a:t> (</a:t>
            </a:r>
            <a:r>
              <a:rPr lang="en-US" sz="5500" b="1" dirty="0">
                <a:solidFill>
                  <a:srgbClr val="88CBF0"/>
                </a:solidFill>
                <a:latin typeface="Arial"/>
                <a:cs typeface="Arial"/>
              </a:rPr>
              <a:t>&gt;</a:t>
            </a:r>
            <a:r>
              <a:rPr lang="el-GR" sz="5500" b="1" dirty="0">
                <a:solidFill>
                  <a:srgbClr val="88CBF0"/>
                </a:solidFill>
                <a:latin typeface="Arial"/>
                <a:cs typeface="Arial"/>
              </a:rPr>
              <a:t>€8</a:t>
            </a:r>
            <a:r>
              <a:rPr lang="en-US" sz="5500" b="1" dirty="0">
                <a:solidFill>
                  <a:srgbClr val="88CBF0"/>
                </a:solidFill>
                <a:latin typeface="Arial"/>
                <a:cs typeface="Arial"/>
              </a:rPr>
              <a:t>5</a:t>
            </a:r>
            <a:r>
              <a:rPr lang="el-GR" sz="5500" b="1" dirty="0">
                <a:solidFill>
                  <a:srgbClr val="88CBF0"/>
                </a:solidFill>
                <a:latin typeface="Arial"/>
                <a:cs typeface="Arial"/>
              </a:rPr>
              <a:t>εκ.)</a:t>
            </a:r>
          </a:p>
        </p:txBody>
      </p:sp>
      <p:sp>
        <p:nvSpPr>
          <p:cNvPr id="16" name="TextBox 15">
            <a:extLst>
              <a:ext uri="{FF2B5EF4-FFF2-40B4-BE49-F238E27FC236}">
                <a16:creationId xmlns:a16="http://schemas.microsoft.com/office/drawing/2014/main" id="{065D9652-2187-4B57-8240-BA8A0E4553BE}"/>
              </a:ext>
            </a:extLst>
          </p:cNvPr>
          <p:cNvSpPr txBox="1"/>
          <p:nvPr/>
        </p:nvSpPr>
        <p:spPr>
          <a:xfrm>
            <a:off x="1976527" y="6105756"/>
            <a:ext cx="15836153"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Σχέδιο χορηγιών ψηφιακής αναβάθμισης επιχειρήσεων ΥΕΕΒ</a:t>
            </a:r>
            <a:r>
              <a:rPr lang="en-US"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a:t>
            </a:r>
            <a:r>
              <a:rPr lang="el-GR" sz="3000" b="1" u="none" strike="noStrike" cap="none" spc="0" baseline="0" dirty="0">
                <a:solidFill>
                  <a:schemeClr val="tx2">
                    <a:lumMod val="75000"/>
                  </a:schemeClr>
                </a:solidFill>
                <a:effectLst/>
                <a:uFillTx/>
                <a:latin typeface="Arial" panose="020B0604020202020204" pitchFamily="34" charset="0"/>
                <a:cs typeface="Arial" panose="020B0604020202020204" pitchFamily="34" charset="0"/>
                <a:sym typeface="Helvetica"/>
              </a:rPr>
              <a:t>€10εκ.</a:t>
            </a:r>
            <a:r>
              <a:rPr lang="en-US" sz="3000" b="0" u="none" strike="noStrike" cap="none" spc="0" baseline="0" dirty="0">
                <a:solidFill>
                  <a:schemeClr val="tx2">
                    <a:lumMod val="75000"/>
                  </a:schemeClr>
                </a:solidFill>
                <a:effectLst/>
                <a:uFillTx/>
                <a:latin typeface="Arial" panose="020B0604020202020204" pitchFamily="34" charset="0"/>
                <a:cs typeface="Arial" panose="020B0604020202020204" pitchFamily="34" charset="0"/>
                <a:sym typeface="Helvetica"/>
              </a:rPr>
              <a:t> </a:t>
            </a:r>
            <a:endParaRPr lang="el-GR" sz="3000" dirty="0">
              <a:solidFill>
                <a:schemeClr val="tx2">
                  <a:lumMod val="7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D85919D-8DBE-420F-9EF9-10CC939AA178}"/>
              </a:ext>
            </a:extLst>
          </p:cNvPr>
          <p:cNvSpPr txBox="1"/>
          <p:nvPr/>
        </p:nvSpPr>
        <p:spPr>
          <a:xfrm>
            <a:off x="1976527" y="7294060"/>
            <a:ext cx="15683753"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Σύσταση επενδυτικού ταμείου μετοχικού κεφαλαίου (</a:t>
            </a:r>
            <a:r>
              <a:rPr lang="el-GR" sz="3000" b="0" u="none" strike="noStrike" cap="none" spc="0" baseline="0" dirty="0" err="1">
                <a:solidFill>
                  <a:schemeClr val="tx1"/>
                </a:solidFill>
                <a:effectLst/>
                <a:uFillTx/>
                <a:latin typeface="Arial" panose="020B0604020202020204" pitchFamily="34" charset="0"/>
                <a:cs typeface="Arial" panose="020B0604020202020204" pitchFamily="34" charset="0"/>
                <a:sym typeface="Helvetica"/>
              </a:rPr>
              <a:t>Equity</a:t>
            </a:r>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Fund) για τη </a:t>
            </a:r>
          </a:p>
          <a:p>
            <a:pPr algn="l"/>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στήριξη των </a:t>
            </a:r>
            <a:r>
              <a:rPr lang="el-GR" sz="3000" b="0" u="none" strike="noStrike" cap="none" spc="0" baseline="0" dirty="0" err="1">
                <a:solidFill>
                  <a:schemeClr val="tx1"/>
                </a:solidFill>
                <a:effectLst/>
                <a:uFillTx/>
                <a:latin typeface="Arial" panose="020B0604020202020204" pitchFamily="34" charset="0"/>
                <a:cs typeface="Arial" panose="020B0604020202020204" pitchFamily="34" charset="0"/>
                <a:sym typeface="Helvetica"/>
              </a:rPr>
              <a:t>ΜμΕ</a:t>
            </a:r>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με έμφαση στις νεοφυείς και καινοτόμες επιχειρήσεις </a:t>
            </a:r>
            <a:r>
              <a:rPr lang="el-GR" sz="3000" b="0" u="none" strike="noStrike" cap="none" spc="0" baseline="0" dirty="0" err="1">
                <a:solidFill>
                  <a:schemeClr val="tx1"/>
                </a:solidFill>
                <a:effectLst/>
                <a:uFillTx/>
                <a:latin typeface="Arial" panose="020B0604020202020204" pitchFamily="34" charset="0"/>
                <a:cs typeface="Arial" panose="020B0604020202020204" pitchFamily="34" charset="0"/>
                <a:sym typeface="Helvetica"/>
              </a:rPr>
              <a:t>Υπ.Οικ</a:t>
            </a:r>
            <a:r>
              <a:rPr lang="el-GR"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a:t>
            </a:r>
            <a:r>
              <a:rPr lang="en-US" sz="3000" b="0" u="none" strike="noStrike" cap="none" spc="0" baseline="0" dirty="0">
                <a:solidFill>
                  <a:schemeClr val="tx1"/>
                </a:solidFill>
                <a:effectLst/>
                <a:uFillTx/>
                <a:latin typeface="Arial" panose="020B0604020202020204" pitchFamily="34" charset="0"/>
                <a:cs typeface="Arial" panose="020B0604020202020204" pitchFamily="34" charset="0"/>
                <a:sym typeface="Helvetica"/>
              </a:rPr>
              <a:t>, </a:t>
            </a:r>
            <a:r>
              <a:rPr lang="el-GR" sz="3000" b="1" u="none" strike="noStrike" cap="none" spc="0" baseline="0" dirty="0">
                <a:solidFill>
                  <a:schemeClr val="tx2">
                    <a:lumMod val="75000"/>
                  </a:schemeClr>
                </a:solidFill>
                <a:effectLst/>
                <a:uFillTx/>
                <a:latin typeface="Arial" panose="020B0604020202020204" pitchFamily="34" charset="0"/>
                <a:cs typeface="Arial" panose="020B0604020202020204" pitchFamily="34" charset="0"/>
                <a:sym typeface="Helvetica"/>
              </a:rPr>
              <a:t>€20εκ.</a:t>
            </a:r>
            <a:r>
              <a:rPr lang="en-US" sz="3000" b="0" u="none" strike="noStrike" cap="none" spc="0" baseline="0" dirty="0">
                <a:solidFill>
                  <a:schemeClr val="tx2">
                    <a:lumMod val="75000"/>
                  </a:schemeClr>
                </a:solidFill>
                <a:effectLst/>
                <a:uFillTx/>
                <a:latin typeface="Arial" panose="020B0604020202020204" pitchFamily="34" charset="0"/>
                <a:cs typeface="Arial" panose="020B0604020202020204" pitchFamily="34" charset="0"/>
                <a:sym typeface="Helvetica"/>
              </a:rPr>
              <a:t> </a:t>
            </a:r>
            <a:endParaRPr lang="el-GR" sz="30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14335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Rectangle"/>
          <p:cNvSpPr/>
          <p:nvPr/>
        </p:nvSpPr>
        <p:spPr>
          <a:xfrm>
            <a:off x="0" y="0"/>
            <a:ext cx="20104100" cy="11364116"/>
          </a:xfrm>
          <a:prstGeom prst="rect">
            <a:avLst/>
          </a:prstGeom>
          <a:solidFill>
            <a:srgbClr val="274E90"/>
          </a:solidFill>
          <a:ln w="12700">
            <a:miter lim="400000"/>
          </a:ln>
        </p:spPr>
        <p:txBody>
          <a:bodyPr lIns="41863" tIns="41863" rIns="41863" bIns="41863" anchor="ctr"/>
          <a:lstStyle/>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endParaRPr lang="el-GR" sz="1483" u="sng" dirty="0">
              <a:solidFill>
                <a:srgbClr val="0000FF"/>
              </a:solidFill>
              <a:latin typeface="Calibri" panose="020F0502020204030204" pitchFamily="34" charset="0"/>
              <a:ea typeface="Calibri" panose="020F0502020204030204" pitchFamily="34" charset="0"/>
            </a:endParaRPr>
          </a:p>
          <a:p>
            <a:pPr algn="ctr"/>
            <a:r>
              <a:rPr lang="en-US" sz="4000" u="sng" dirty="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cyprus-tomorrow.gov.cy</a:t>
            </a: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endParaRPr lang="x-none"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614" name="Image" descr="Image"/>
          <p:cNvPicPr>
            <a:picLocks noChangeAspect="1"/>
          </p:cNvPicPr>
          <p:nvPr/>
        </p:nvPicPr>
        <p:blipFill>
          <a:blip r:embed="rId3"/>
          <a:stretch>
            <a:fillRect/>
          </a:stretch>
        </p:blipFill>
        <p:spPr>
          <a:xfrm>
            <a:off x="13978382" y="9660211"/>
            <a:ext cx="5323221" cy="862867"/>
          </a:xfrm>
          <a:prstGeom prst="rect">
            <a:avLst/>
          </a:prstGeom>
          <a:ln w="12700">
            <a:miter lim="400000"/>
          </a:ln>
        </p:spPr>
      </p:pic>
      <p:sp>
        <p:nvSpPr>
          <p:cNvPr id="615" name="Eυχαριστούμε"/>
          <p:cNvSpPr txBox="1"/>
          <p:nvPr/>
        </p:nvSpPr>
        <p:spPr>
          <a:xfrm>
            <a:off x="5787468" y="4275480"/>
            <a:ext cx="8529163" cy="1707745"/>
          </a:xfrm>
          <a:prstGeom prst="rect">
            <a:avLst/>
          </a:prstGeom>
          <a:ln w="12700">
            <a:miter lim="400000"/>
          </a:ln>
          <a:extLst>
            <a:ext uri="{C572A759-6A51-4108-AA02-DFA0A04FC94B}">
              <ma14:wrappingTextBoxFlag xmlns="" xmlns:ma14="http://schemas.microsoft.com/office/mac/drawingml/2011/main" val="1"/>
            </a:ext>
          </a:extLst>
        </p:spPr>
        <p:txBody>
          <a:bodyPr wrap="none" lIns="41863" tIns="41863" rIns="41863" bIns="41863" anchor="ctr">
            <a:spAutoFit/>
          </a:bodyPr>
          <a:lstStyle>
            <a:lvl1pPr defTabSz="2438338">
              <a:lnSpc>
                <a:spcPct val="100000"/>
              </a:lnSpc>
              <a:defRPr sz="12800">
                <a:solidFill>
                  <a:srgbClr val="FFFFFF"/>
                </a:solidFill>
                <a:latin typeface="Arial"/>
                <a:ea typeface="Arial"/>
                <a:cs typeface="Arial"/>
                <a:sym typeface="Arial"/>
              </a:defRPr>
            </a:lvl1pPr>
          </a:lstStyle>
          <a:p>
            <a:r>
              <a:rPr sz="10548" dirty="0" err="1"/>
              <a:t>Eυχ</a:t>
            </a:r>
            <a:r>
              <a:rPr sz="10548" dirty="0"/>
              <a:t>αριστούμε</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F8D7BD-B1FD-461B-9458-E9623D342E66}"/>
              </a:ext>
            </a:extLst>
          </p:cNvPr>
          <p:cNvSpPr/>
          <p:nvPr/>
        </p:nvSpPr>
        <p:spPr>
          <a:xfrm>
            <a:off x="0" y="-1"/>
            <a:ext cx="20104100" cy="10001251"/>
          </a:xfrm>
          <a:prstGeom prst="rect">
            <a:avLst/>
          </a:prstGeom>
          <a:solidFill>
            <a:srgbClr val="4B6EA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506812"/>
            <a:endParaRPr lang="es-ES" sz="3956">
              <a:solidFill>
                <a:srgbClr val="FFFFFF"/>
              </a:solidFill>
              <a:latin typeface="Calibri" panose="020F0502020204030204"/>
            </a:endParaRPr>
          </a:p>
        </p:txBody>
      </p:sp>
      <p:sp>
        <p:nvSpPr>
          <p:cNvPr id="6" name="Subtitle 2">
            <a:extLst>
              <a:ext uri="{FF2B5EF4-FFF2-40B4-BE49-F238E27FC236}">
                <a16:creationId xmlns:a16="http://schemas.microsoft.com/office/drawing/2014/main" id="{59181307-D8B6-4B2C-B982-7DB1F0B5E9DD}"/>
              </a:ext>
            </a:extLst>
          </p:cNvPr>
          <p:cNvSpPr txBox="1">
            <a:spLocks/>
          </p:cNvSpPr>
          <p:nvPr/>
        </p:nvSpPr>
        <p:spPr>
          <a:xfrm>
            <a:off x="382500" y="5339265"/>
            <a:ext cx="17915160" cy="1238001"/>
          </a:xfrm>
          <a:prstGeom prst="rect">
            <a:avLst/>
          </a:prstGeom>
        </p:spPr>
        <p:txBody>
          <a:bodyPr vert="horz" wrap="square" lIns="179228" tIns="89615" rIns="179228" bIns="8961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76870" indent="-329761" algn="l" defTabSz="376870">
              <a:defRPr sz="5900" b="1" i="1">
                <a:solidFill>
                  <a:srgbClr val="FFFFFF"/>
                </a:solidFill>
                <a:latin typeface="Arial"/>
                <a:ea typeface="Arial"/>
                <a:cs typeface="Arial"/>
                <a:sym typeface="Arial"/>
              </a:defRPr>
            </a:pPr>
            <a:r>
              <a:rPr lang="en-US" sz="3000" dirty="0"/>
              <a:t>   </a:t>
            </a:r>
            <a:r>
              <a:rPr lang="el-GR" sz="3000" dirty="0"/>
              <a:t>Η Ευρώπη έχει ως στόχο να ενδυναμώσει τις επιχειρήσεις και τους πολίτες σε ένα βιώσιμο ψηφιακό μέλλον, με μεγαλύτερη ευημερία και επίκεντρο τον άνθρωπο.</a:t>
            </a:r>
          </a:p>
        </p:txBody>
      </p:sp>
      <p:cxnSp>
        <p:nvCxnSpPr>
          <p:cNvPr id="8" name="Straight Connector 7">
            <a:extLst>
              <a:ext uri="{FF2B5EF4-FFF2-40B4-BE49-F238E27FC236}">
                <a16:creationId xmlns:a16="http://schemas.microsoft.com/office/drawing/2014/main" id="{88E3C494-BA26-40B0-9869-3E9985DF4B32}"/>
              </a:ext>
            </a:extLst>
          </p:cNvPr>
          <p:cNvCxnSpPr>
            <a:cxnSpLocks/>
          </p:cNvCxnSpPr>
          <p:nvPr/>
        </p:nvCxnSpPr>
        <p:spPr>
          <a:xfrm>
            <a:off x="954000" y="5078239"/>
            <a:ext cx="2431352" cy="0"/>
          </a:xfrm>
          <a:prstGeom prst="line">
            <a:avLst/>
          </a:prstGeom>
          <a:ln w="4572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ΣΑΑ Κύπρου – παρούσα κατάσταση και προκλήσεις">
            <a:extLst>
              <a:ext uri="{FF2B5EF4-FFF2-40B4-BE49-F238E27FC236}">
                <a16:creationId xmlns:a16="http://schemas.microsoft.com/office/drawing/2014/main" id="{5698557A-AFB2-E64B-AD57-5184028B8524}"/>
              </a:ext>
            </a:extLst>
          </p:cNvPr>
          <p:cNvSpPr txBox="1"/>
          <p:nvPr/>
        </p:nvSpPr>
        <p:spPr>
          <a:xfrm>
            <a:off x="954000" y="3039899"/>
            <a:ext cx="18508854" cy="1777315"/>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nchor="ctr">
            <a:spAutoFit/>
          </a:bodyPr>
          <a:lstStyle/>
          <a:p>
            <a:r>
              <a:rPr lang="el-GR" sz="5500" b="1" dirty="0">
                <a:solidFill>
                  <a:srgbClr val="4B6EAF"/>
                </a:solidFill>
                <a:latin typeface="Arial" panose="020B0604020202020204" pitchFamily="34" charset="0"/>
                <a:cs typeface="Arial" panose="020B0604020202020204" pitchFamily="34" charset="0"/>
              </a:rPr>
              <a:t>Ψηφιακή Δεκαετία της Ευρώπης: </a:t>
            </a:r>
            <a:r>
              <a:rPr lang="el-GR" sz="5500" b="1" dirty="0">
                <a:solidFill>
                  <a:srgbClr val="88CBF0"/>
                </a:solidFill>
                <a:latin typeface="Arial" panose="020B0604020202020204" pitchFamily="34" charset="0"/>
                <a:cs typeface="Arial" panose="020B0604020202020204" pitchFamily="34" charset="0"/>
              </a:rPr>
              <a:t>προς μία ψηφιακά ενισχυμένη Ευρώπη έως το 2030</a:t>
            </a:r>
          </a:p>
        </p:txBody>
      </p:sp>
    </p:spTree>
    <p:extLst>
      <p:ext uri="{BB962C8B-B14F-4D97-AF65-F5344CB8AC3E}">
        <p14:creationId xmlns:p14="http://schemas.microsoft.com/office/powerpoint/2010/main" val="383228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9641">
            <a:extLst>
              <a:ext uri="{FF2B5EF4-FFF2-40B4-BE49-F238E27FC236}">
                <a16:creationId xmlns:a16="http://schemas.microsoft.com/office/drawing/2014/main" id="{755E149C-8CE5-4B9F-8747-5D03D4B78248}"/>
              </a:ext>
            </a:extLst>
          </p:cNvPr>
          <p:cNvSpPr/>
          <p:nvPr/>
        </p:nvSpPr>
        <p:spPr>
          <a:xfrm>
            <a:off x="954000" y="2136539"/>
            <a:ext cx="786903" cy="7989740"/>
          </a:xfrm>
          <a:prstGeom prst="round2SameRect">
            <a:avLst>
              <a:gd name="adj1" fmla="val 50000"/>
              <a:gd name="adj2" fmla="val 0"/>
            </a:avLst>
          </a:prstGeom>
          <a:solidFill>
            <a:srgbClr val="B9B9B9"/>
          </a:solidFill>
          <a:ln w="12700" cap="flat">
            <a:noFill/>
            <a:miter lim="400000"/>
          </a:ln>
          <a:effectLst/>
        </p:spPr>
        <p:txBody>
          <a:bodyPr wrap="square" lIns="0" tIns="0" rIns="0" bIns="0" numCol="1" anchor="t">
            <a:noAutofit/>
          </a:bodyPr>
          <a:lstStyle/>
          <a:p>
            <a:pPr defTabSz="1506812" hangingPunct="1"/>
            <a:endParaRPr sz="4172" kern="1200" dirty="0">
              <a:solidFill>
                <a:srgbClr val="B3B3B3"/>
              </a:solidFill>
              <a:latin typeface="Lato Light" panose="020F0502020204030203" pitchFamily="34" charset="0"/>
            </a:endParaRPr>
          </a:p>
        </p:txBody>
      </p:sp>
      <p:sp>
        <p:nvSpPr>
          <p:cNvPr id="62" name="Subtitle here">
            <a:extLst>
              <a:ext uri="{FF2B5EF4-FFF2-40B4-BE49-F238E27FC236}">
                <a16:creationId xmlns:a16="http://schemas.microsoft.com/office/drawing/2014/main" id="{F34FA37C-93A7-4A5C-A7F1-F839603CBBD9}"/>
              </a:ext>
            </a:extLst>
          </p:cNvPr>
          <p:cNvSpPr txBox="1"/>
          <p:nvPr/>
        </p:nvSpPr>
        <p:spPr>
          <a:xfrm>
            <a:off x="954000" y="590057"/>
            <a:ext cx="16745185" cy="154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500" dirty="0"/>
              <a:t>Ψηφιακή Πυξίδα της Ευρώπης</a:t>
            </a:r>
          </a:p>
          <a:p>
            <a:r>
              <a:rPr lang="el-GR" sz="4000" dirty="0">
                <a:solidFill>
                  <a:srgbClr val="88CBF0"/>
                </a:solidFill>
              </a:rPr>
              <a:t>Όραμα σε 4 άξονες</a:t>
            </a:r>
            <a:endParaRPr sz="4000" dirty="0">
              <a:solidFill>
                <a:srgbClr val="88CBF0"/>
              </a:solidFill>
            </a:endParaRPr>
          </a:p>
        </p:txBody>
      </p:sp>
      <p:pic>
        <p:nvPicPr>
          <p:cNvPr id="2" name="Picture 1">
            <a:extLst>
              <a:ext uri="{FF2B5EF4-FFF2-40B4-BE49-F238E27FC236}">
                <a16:creationId xmlns:a16="http://schemas.microsoft.com/office/drawing/2014/main" id="{767F9512-C5B6-4266-B125-9FA7A316C0E0}"/>
              </a:ext>
            </a:extLst>
          </p:cNvPr>
          <p:cNvPicPr>
            <a:picLocks noChangeAspect="1"/>
          </p:cNvPicPr>
          <p:nvPr/>
        </p:nvPicPr>
        <p:blipFill rotWithShape="1">
          <a:blip r:embed="rId3"/>
          <a:srcRect l="11697"/>
          <a:stretch/>
        </p:blipFill>
        <p:spPr>
          <a:xfrm>
            <a:off x="1740903" y="2505619"/>
            <a:ext cx="15994177" cy="7620660"/>
          </a:xfrm>
          <a:prstGeom prst="rect">
            <a:avLst/>
          </a:prstGeom>
        </p:spPr>
      </p:pic>
    </p:spTree>
    <p:extLst>
      <p:ext uri="{BB962C8B-B14F-4D97-AF65-F5344CB8AC3E}">
        <p14:creationId xmlns:p14="http://schemas.microsoft.com/office/powerpoint/2010/main" val="41297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here">
            <a:extLst>
              <a:ext uri="{FF2B5EF4-FFF2-40B4-BE49-F238E27FC236}">
                <a16:creationId xmlns:a16="http://schemas.microsoft.com/office/drawing/2014/main" id="{F8A51626-8475-442D-A2F7-FD2943F2E637}"/>
              </a:ext>
            </a:extLst>
          </p:cNvPr>
          <p:cNvSpPr txBox="1"/>
          <p:nvPr/>
        </p:nvSpPr>
        <p:spPr>
          <a:xfrm>
            <a:off x="954000" y="869362"/>
            <a:ext cx="20320000" cy="1777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500" dirty="0"/>
              <a:t>Ευρωπαϊκός Μηχανισμός Ανάκαμψης </a:t>
            </a:r>
          </a:p>
          <a:p>
            <a:r>
              <a:rPr lang="el-GR" sz="5500" dirty="0"/>
              <a:t>και Ανθεκτικότητας </a:t>
            </a:r>
            <a:r>
              <a:rPr lang="el-GR" sz="4400" dirty="0"/>
              <a:t>(ΜΑΑ)</a:t>
            </a:r>
            <a:endParaRPr sz="4400" dirty="0"/>
          </a:p>
        </p:txBody>
      </p:sp>
      <p:sp>
        <p:nvSpPr>
          <p:cNvPr id="11" name="TextBox 10">
            <a:extLst>
              <a:ext uri="{FF2B5EF4-FFF2-40B4-BE49-F238E27FC236}">
                <a16:creationId xmlns:a16="http://schemas.microsoft.com/office/drawing/2014/main" id="{4D5EABDD-3F8F-4D6C-A1A3-BA8286D6B8DB}"/>
              </a:ext>
            </a:extLst>
          </p:cNvPr>
          <p:cNvSpPr txBox="1"/>
          <p:nvPr/>
        </p:nvSpPr>
        <p:spPr>
          <a:xfrm>
            <a:off x="8281851" y="7691697"/>
            <a:ext cx="8300317" cy="1159613"/>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457200">
              <a:lnSpc>
                <a:spcPct val="120000"/>
              </a:lnSpc>
              <a:defRPr sz="3500" b="0" i="1">
                <a:solidFill>
                  <a:srgbClr val="5E5E5E"/>
                </a:solidFill>
                <a:latin typeface="Arial"/>
                <a:ea typeface="Arial"/>
                <a:cs typeface="Arial"/>
              </a:defRPr>
            </a:lvl1pPr>
          </a:lstStyle>
          <a:p>
            <a:r>
              <a:rPr lang="el-GR" sz="3000" b="1" dirty="0">
                <a:solidFill>
                  <a:srgbClr val="E99B4A"/>
                </a:solidFill>
              </a:rPr>
              <a:t>των κονδυλίων κατανεμηθούν σε μέτρα και δράσεις ψηφιακού μετασχηματισμού</a:t>
            </a:r>
            <a:endParaRPr lang="el-GR" sz="3000" dirty="0">
              <a:solidFill>
                <a:srgbClr val="E99B4A"/>
              </a:solidFill>
            </a:endParaRPr>
          </a:p>
        </p:txBody>
      </p:sp>
      <p:sp>
        <p:nvSpPr>
          <p:cNvPr id="14" name="TextBox 13">
            <a:extLst>
              <a:ext uri="{FF2B5EF4-FFF2-40B4-BE49-F238E27FC236}">
                <a16:creationId xmlns:a16="http://schemas.microsoft.com/office/drawing/2014/main" id="{E7CC7DA1-F8B4-4D6F-8D83-DBA1762B0F65}"/>
              </a:ext>
            </a:extLst>
          </p:cNvPr>
          <p:cNvSpPr txBox="1"/>
          <p:nvPr/>
        </p:nvSpPr>
        <p:spPr>
          <a:xfrm>
            <a:off x="954000" y="4806720"/>
            <a:ext cx="9157663" cy="605615"/>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457200">
              <a:lnSpc>
                <a:spcPct val="120000"/>
              </a:lnSpc>
              <a:defRPr sz="3500" b="0" i="1">
                <a:solidFill>
                  <a:srgbClr val="5E5E5E"/>
                </a:solidFill>
                <a:latin typeface="Arial"/>
                <a:ea typeface="Arial"/>
                <a:cs typeface="Arial"/>
              </a:defRPr>
            </a:lvl1pPr>
          </a:lstStyle>
          <a:p>
            <a:r>
              <a:rPr lang="el-GR" sz="3000" b="1" i="0" dirty="0">
                <a:solidFill>
                  <a:schemeClr val="tx1">
                    <a:lumMod val="75000"/>
                    <a:lumOff val="25000"/>
                  </a:schemeClr>
                </a:solidFill>
              </a:rPr>
              <a:t>Προϋπολογισμός ύψους :</a:t>
            </a:r>
          </a:p>
        </p:txBody>
      </p:sp>
      <p:sp>
        <p:nvSpPr>
          <p:cNvPr id="15" name="1,2 δις">
            <a:extLst>
              <a:ext uri="{FF2B5EF4-FFF2-40B4-BE49-F238E27FC236}">
                <a16:creationId xmlns:a16="http://schemas.microsoft.com/office/drawing/2014/main" id="{17A3DC72-8C93-45E6-A253-6F4B47EBAA72}"/>
              </a:ext>
            </a:extLst>
          </p:cNvPr>
          <p:cNvSpPr txBox="1"/>
          <p:nvPr/>
        </p:nvSpPr>
        <p:spPr>
          <a:xfrm>
            <a:off x="5830785" y="4102208"/>
            <a:ext cx="5283215" cy="14875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r>
              <a:rPr lang="el-GR" sz="6000" dirty="0">
                <a:solidFill>
                  <a:srgbClr val="88CBF0"/>
                </a:solidFill>
              </a:rPr>
              <a:t>€</a:t>
            </a:r>
            <a:r>
              <a:rPr lang="el-GR" sz="9000" dirty="0">
                <a:solidFill>
                  <a:srgbClr val="88CBF0"/>
                </a:solidFill>
              </a:rPr>
              <a:t>672,5</a:t>
            </a:r>
            <a:r>
              <a:rPr sz="6000" dirty="0" err="1">
                <a:solidFill>
                  <a:srgbClr val="88CBF0"/>
                </a:solidFill>
              </a:rPr>
              <a:t>δις</a:t>
            </a:r>
            <a:endParaRPr sz="6000" b="0" dirty="0">
              <a:solidFill>
                <a:srgbClr val="88CBF0"/>
              </a:solidFill>
            </a:endParaRPr>
          </a:p>
        </p:txBody>
      </p:sp>
      <p:sp>
        <p:nvSpPr>
          <p:cNvPr id="16" name="1,2 δις">
            <a:extLst>
              <a:ext uri="{FF2B5EF4-FFF2-40B4-BE49-F238E27FC236}">
                <a16:creationId xmlns:a16="http://schemas.microsoft.com/office/drawing/2014/main" id="{72D58629-AA67-4406-A8D8-015F67400C04}"/>
              </a:ext>
            </a:extLst>
          </p:cNvPr>
          <p:cNvSpPr txBox="1"/>
          <p:nvPr/>
        </p:nvSpPr>
        <p:spPr>
          <a:xfrm>
            <a:off x="5830785" y="7519216"/>
            <a:ext cx="2451066" cy="150457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9000" dirty="0">
                <a:solidFill>
                  <a:srgbClr val="E99B4A"/>
                </a:solidFill>
              </a:rPr>
              <a:t>20%</a:t>
            </a:r>
            <a:endParaRPr sz="9000" b="0" dirty="0">
              <a:solidFill>
                <a:srgbClr val="E99B4A"/>
              </a:solidFill>
            </a:endParaRPr>
          </a:p>
        </p:txBody>
      </p:sp>
      <p:sp>
        <p:nvSpPr>
          <p:cNvPr id="17" name="TextBox 16">
            <a:extLst>
              <a:ext uri="{FF2B5EF4-FFF2-40B4-BE49-F238E27FC236}">
                <a16:creationId xmlns:a16="http://schemas.microsoft.com/office/drawing/2014/main" id="{4668C37E-9891-4754-9AC8-66140B0FBCAF}"/>
              </a:ext>
            </a:extLst>
          </p:cNvPr>
          <p:cNvSpPr txBox="1"/>
          <p:nvPr/>
        </p:nvSpPr>
        <p:spPr>
          <a:xfrm>
            <a:off x="954000" y="6732592"/>
            <a:ext cx="12998275" cy="605615"/>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457200">
              <a:lnSpc>
                <a:spcPct val="120000"/>
              </a:lnSpc>
              <a:defRPr sz="3500" b="0" i="1">
                <a:solidFill>
                  <a:srgbClr val="5E5E5E"/>
                </a:solidFill>
                <a:latin typeface="Arial"/>
                <a:ea typeface="Arial"/>
                <a:cs typeface="Arial"/>
              </a:defRPr>
            </a:lvl1pPr>
          </a:lstStyle>
          <a:p>
            <a:r>
              <a:rPr lang="el-GR" sz="3000" b="1" i="0" dirty="0">
                <a:solidFill>
                  <a:schemeClr val="tx1">
                    <a:lumMod val="75000"/>
                    <a:lumOff val="25000"/>
                  </a:schemeClr>
                </a:solidFill>
              </a:rPr>
              <a:t>Ελάχιστη απαίτηση Ευρωπαϊκού Κανονισμού όπως:</a:t>
            </a:r>
          </a:p>
        </p:txBody>
      </p:sp>
    </p:spTree>
    <p:extLst>
      <p:ext uri="{BB962C8B-B14F-4D97-AF65-F5344CB8AC3E}">
        <p14:creationId xmlns:p14="http://schemas.microsoft.com/office/powerpoint/2010/main" val="335325520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26283" b="29219"/>
          <a:stretch/>
        </p:blipFill>
        <p:spPr>
          <a:xfrm>
            <a:off x="9877" y="5651499"/>
            <a:ext cx="20094223" cy="4272721"/>
          </a:xfrm>
          <a:prstGeom prst="rect">
            <a:avLst/>
          </a:prstGeom>
        </p:spPr>
      </p:pic>
      <p:sp>
        <p:nvSpPr>
          <p:cNvPr id="10" name="Line">
            <a:extLst>
              <a:ext uri="{FF2B5EF4-FFF2-40B4-BE49-F238E27FC236}">
                <a16:creationId xmlns:a16="http://schemas.microsoft.com/office/drawing/2014/main" id="{E80247BC-E64A-462B-BD3E-FD7AC64D73BA}"/>
              </a:ext>
            </a:extLst>
          </p:cNvPr>
          <p:cNvSpPr/>
          <p:nvPr/>
        </p:nvSpPr>
        <p:spPr>
          <a:xfrm flipV="1">
            <a:off x="954001" y="4309011"/>
            <a:ext cx="3426186" cy="1014"/>
          </a:xfrm>
          <a:prstGeom prst="line">
            <a:avLst/>
          </a:prstGeom>
          <a:ln w="25400">
            <a:solidFill>
              <a:srgbClr val="88CBF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11" name="HEADLINE">
            <a:extLst>
              <a:ext uri="{FF2B5EF4-FFF2-40B4-BE49-F238E27FC236}">
                <a16:creationId xmlns:a16="http://schemas.microsoft.com/office/drawing/2014/main" id="{CA0A4C11-04AB-43C6-85A7-A760BFBC583E}"/>
              </a:ext>
            </a:extLst>
          </p:cNvPr>
          <p:cNvSpPr txBox="1"/>
          <p:nvPr/>
        </p:nvSpPr>
        <p:spPr>
          <a:xfrm>
            <a:off x="934256" y="3382583"/>
            <a:ext cx="3426187" cy="946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2800" dirty="0">
                <a:solidFill>
                  <a:schemeClr val="tx1"/>
                </a:solidFill>
              </a:rPr>
              <a:t>ΠΡΟΓΡΑΜΜΑ</a:t>
            </a:r>
            <a:r>
              <a:rPr lang="el-GR" sz="2800" dirty="0">
                <a:solidFill>
                  <a:schemeClr val="tx1">
                    <a:lumMod val="85000"/>
                    <a:lumOff val="15000"/>
                  </a:schemeClr>
                </a:solidFill>
              </a:rPr>
              <a:t> ΨΗΦΙΑΚΗ ΕΥΡΩΠΗ</a:t>
            </a:r>
            <a:endParaRPr lang="en-GB" sz="2800" dirty="0">
              <a:solidFill>
                <a:schemeClr val="tx1">
                  <a:lumMod val="85000"/>
                  <a:lumOff val="15000"/>
                </a:schemeClr>
              </a:solidFill>
            </a:endParaRPr>
          </a:p>
        </p:txBody>
      </p:sp>
      <p:sp>
        <p:nvSpPr>
          <p:cNvPr id="12" name="Line">
            <a:extLst>
              <a:ext uri="{FF2B5EF4-FFF2-40B4-BE49-F238E27FC236}">
                <a16:creationId xmlns:a16="http://schemas.microsoft.com/office/drawing/2014/main" id="{B8C50528-ABE7-42B3-8C3C-A32C8EC3B728}"/>
              </a:ext>
            </a:extLst>
          </p:cNvPr>
          <p:cNvSpPr/>
          <p:nvPr/>
        </p:nvSpPr>
        <p:spPr>
          <a:xfrm flipV="1">
            <a:off x="5363609" y="4269644"/>
            <a:ext cx="3426187" cy="5040"/>
          </a:xfrm>
          <a:prstGeom prst="line">
            <a:avLst/>
          </a:prstGeom>
          <a:ln w="25400">
            <a:solidFill>
              <a:srgbClr val="88CBF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13" name="HEADLINE">
            <a:extLst>
              <a:ext uri="{FF2B5EF4-FFF2-40B4-BE49-F238E27FC236}">
                <a16:creationId xmlns:a16="http://schemas.microsoft.com/office/drawing/2014/main" id="{37F459F9-4353-4538-ABFD-0D2241AA3312}"/>
              </a:ext>
            </a:extLst>
          </p:cNvPr>
          <p:cNvSpPr txBox="1"/>
          <p:nvPr/>
        </p:nvSpPr>
        <p:spPr>
          <a:xfrm>
            <a:off x="5387588" y="3382583"/>
            <a:ext cx="4245802" cy="946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2800" dirty="0">
                <a:solidFill>
                  <a:schemeClr val="tx1">
                    <a:lumMod val="85000"/>
                    <a:lumOff val="15000"/>
                  </a:schemeClr>
                </a:solidFill>
              </a:rPr>
              <a:t>ΣΥΝΔΕΟΝΤΑΣ ΤΗΝ ΕΥΡΩΠΗ</a:t>
            </a:r>
            <a:r>
              <a:rPr lang="en-US" sz="2800" dirty="0">
                <a:solidFill>
                  <a:schemeClr val="tx1">
                    <a:lumMod val="85000"/>
                    <a:lumOff val="15000"/>
                  </a:schemeClr>
                </a:solidFill>
              </a:rPr>
              <a:t> (CEF)</a:t>
            </a:r>
            <a:endParaRPr lang="en-GB" sz="2800" dirty="0">
              <a:solidFill>
                <a:schemeClr val="tx1">
                  <a:lumMod val="85000"/>
                  <a:lumOff val="15000"/>
                </a:schemeClr>
              </a:solidFill>
            </a:endParaRPr>
          </a:p>
        </p:txBody>
      </p:sp>
      <p:sp>
        <p:nvSpPr>
          <p:cNvPr id="14" name="Line">
            <a:extLst>
              <a:ext uri="{FF2B5EF4-FFF2-40B4-BE49-F238E27FC236}">
                <a16:creationId xmlns:a16="http://schemas.microsoft.com/office/drawing/2014/main" id="{00D9729C-6D08-40B9-BFDC-A66B06D53ED9}"/>
              </a:ext>
            </a:extLst>
          </p:cNvPr>
          <p:cNvSpPr/>
          <p:nvPr/>
        </p:nvSpPr>
        <p:spPr>
          <a:xfrm>
            <a:off x="9804714" y="4310384"/>
            <a:ext cx="3678804" cy="0"/>
          </a:xfrm>
          <a:prstGeom prst="line">
            <a:avLst/>
          </a:prstGeom>
          <a:ln w="25400">
            <a:solidFill>
              <a:srgbClr val="88CBF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15" name="HEADLINE">
            <a:extLst>
              <a:ext uri="{FF2B5EF4-FFF2-40B4-BE49-F238E27FC236}">
                <a16:creationId xmlns:a16="http://schemas.microsoft.com/office/drawing/2014/main" id="{5DC0B794-BECF-4231-A6FA-D4B0528D7848}"/>
              </a:ext>
            </a:extLst>
          </p:cNvPr>
          <p:cNvSpPr txBox="1"/>
          <p:nvPr/>
        </p:nvSpPr>
        <p:spPr>
          <a:xfrm>
            <a:off x="9804714" y="3323326"/>
            <a:ext cx="3957279" cy="946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2800" cap="all" dirty="0">
                <a:solidFill>
                  <a:schemeClr val="tx1">
                    <a:lumMod val="85000"/>
                    <a:lumOff val="15000"/>
                  </a:schemeClr>
                </a:solidFill>
              </a:rPr>
              <a:t>ΠΡΟΓΡΑΜΜΑ Ε&amp;Κ </a:t>
            </a:r>
            <a:r>
              <a:rPr lang="el-GR" sz="2800" cap="all" dirty="0" err="1">
                <a:solidFill>
                  <a:schemeClr val="tx1">
                    <a:lumMod val="85000"/>
                    <a:lumOff val="15000"/>
                  </a:schemeClr>
                </a:solidFill>
              </a:rPr>
              <a:t>Οριζοντασ</a:t>
            </a:r>
            <a:r>
              <a:rPr lang="el-GR" sz="2800" cap="all" dirty="0">
                <a:solidFill>
                  <a:schemeClr val="tx1">
                    <a:lumMod val="85000"/>
                    <a:lumOff val="15000"/>
                  </a:schemeClr>
                </a:solidFill>
              </a:rPr>
              <a:t> </a:t>
            </a:r>
            <a:r>
              <a:rPr lang="el-GR" sz="2800" cap="all" dirty="0" err="1">
                <a:solidFill>
                  <a:schemeClr val="tx1">
                    <a:lumMod val="85000"/>
                    <a:lumOff val="15000"/>
                  </a:schemeClr>
                </a:solidFill>
              </a:rPr>
              <a:t>ευρωπη</a:t>
            </a:r>
            <a:endParaRPr lang="en-GB" sz="2800" cap="all" dirty="0">
              <a:solidFill>
                <a:schemeClr val="tx1">
                  <a:lumMod val="85000"/>
                  <a:lumOff val="15000"/>
                </a:schemeClr>
              </a:solidFill>
            </a:endParaRPr>
          </a:p>
        </p:txBody>
      </p:sp>
      <p:sp>
        <p:nvSpPr>
          <p:cNvPr id="17" name="Line">
            <a:extLst>
              <a:ext uri="{FF2B5EF4-FFF2-40B4-BE49-F238E27FC236}">
                <a16:creationId xmlns:a16="http://schemas.microsoft.com/office/drawing/2014/main" id="{8EFA1371-BE18-4413-B8C2-AE4E42ED662A}"/>
              </a:ext>
            </a:extLst>
          </p:cNvPr>
          <p:cNvSpPr/>
          <p:nvPr/>
        </p:nvSpPr>
        <p:spPr>
          <a:xfrm>
            <a:off x="14160592" y="4309011"/>
            <a:ext cx="3957279" cy="0"/>
          </a:xfrm>
          <a:prstGeom prst="line">
            <a:avLst/>
          </a:prstGeom>
          <a:ln w="25400">
            <a:solidFill>
              <a:srgbClr val="88CBF0"/>
            </a:solidFill>
            <a:miter lim="400000"/>
          </a:ln>
        </p:spPr>
        <p:txBody>
          <a:bodyPr lIns="58869" tIns="58869" rIns="58869" bIns="58869" anchor="ctr"/>
          <a:lstStyle/>
          <a:p>
            <a:pPr defTabSz="677024">
              <a:defRPr sz="3200" b="0">
                <a:latin typeface="Avenir Light"/>
                <a:ea typeface="Avenir Light"/>
                <a:cs typeface="Avenir Light"/>
                <a:sym typeface="Avenir Light"/>
              </a:defRPr>
            </a:pPr>
            <a:endParaRPr sz="2637"/>
          </a:p>
        </p:txBody>
      </p:sp>
      <p:sp>
        <p:nvSpPr>
          <p:cNvPr id="18" name="HEADLINE">
            <a:extLst>
              <a:ext uri="{FF2B5EF4-FFF2-40B4-BE49-F238E27FC236}">
                <a16:creationId xmlns:a16="http://schemas.microsoft.com/office/drawing/2014/main" id="{3C80B9B7-A048-403F-869A-C5B1011F36B5}"/>
              </a:ext>
            </a:extLst>
          </p:cNvPr>
          <p:cNvSpPr txBox="1"/>
          <p:nvPr/>
        </p:nvSpPr>
        <p:spPr>
          <a:xfrm>
            <a:off x="14160592" y="3323783"/>
            <a:ext cx="5276994" cy="946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2800" cap="all" dirty="0" err="1">
                <a:solidFill>
                  <a:schemeClr val="tx1">
                    <a:lumMod val="85000"/>
                    <a:lumOff val="15000"/>
                  </a:schemeClr>
                </a:solidFill>
              </a:rPr>
              <a:t>Ταμεια</a:t>
            </a:r>
            <a:r>
              <a:rPr lang="el-GR" sz="2800" cap="all" dirty="0">
                <a:solidFill>
                  <a:schemeClr val="tx1">
                    <a:lumMod val="85000"/>
                    <a:lumOff val="15000"/>
                  </a:schemeClr>
                </a:solidFill>
              </a:rPr>
              <a:t> </a:t>
            </a:r>
            <a:r>
              <a:rPr lang="el-GR" sz="2800" cap="all" dirty="0" err="1">
                <a:solidFill>
                  <a:schemeClr val="tx1">
                    <a:lumMod val="85000"/>
                    <a:lumOff val="15000"/>
                  </a:schemeClr>
                </a:solidFill>
              </a:rPr>
              <a:t>πολιτικησ</a:t>
            </a:r>
            <a:r>
              <a:rPr lang="el-GR" sz="2800" cap="all" dirty="0">
                <a:solidFill>
                  <a:schemeClr val="tx1">
                    <a:lumMod val="85000"/>
                    <a:lumOff val="15000"/>
                  </a:schemeClr>
                </a:solidFill>
              </a:rPr>
              <a:t> </a:t>
            </a:r>
          </a:p>
          <a:p>
            <a:pPr lvl="0"/>
            <a:r>
              <a:rPr lang="el-GR" sz="2800" cap="all" dirty="0" err="1">
                <a:solidFill>
                  <a:schemeClr val="tx1">
                    <a:lumMod val="85000"/>
                    <a:lumOff val="15000"/>
                  </a:schemeClr>
                </a:solidFill>
              </a:rPr>
              <a:t>συνοχησ</a:t>
            </a:r>
            <a:endParaRPr lang="en-GB" sz="2800" cap="all" dirty="0">
              <a:solidFill>
                <a:schemeClr val="tx1">
                  <a:lumMod val="85000"/>
                  <a:lumOff val="15000"/>
                </a:schemeClr>
              </a:solidFill>
            </a:endParaRPr>
          </a:p>
        </p:txBody>
      </p:sp>
      <p:sp>
        <p:nvSpPr>
          <p:cNvPr id="20" name="HEADLINE">
            <a:extLst>
              <a:ext uri="{FF2B5EF4-FFF2-40B4-BE49-F238E27FC236}">
                <a16:creationId xmlns:a16="http://schemas.microsoft.com/office/drawing/2014/main" id="{FA872CDD-39DA-4471-89E5-ECBA02F50962}"/>
              </a:ext>
            </a:extLst>
          </p:cNvPr>
          <p:cNvSpPr txBox="1"/>
          <p:nvPr/>
        </p:nvSpPr>
        <p:spPr>
          <a:xfrm>
            <a:off x="1585325" y="4433809"/>
            <a:ext cx="2457344" cy="853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4000" dirty="0">
                <a:solidFill>
                  <a:srgbClr val="E99B4A"/>
                </a:solidFill>
              </a:rPr>
              <a:t>€</a:t>
            </a:r>
            <a:r>
              <a:rPr lang="el-GR" sz="5000" dirty="0">
                <a:solidFill>
                  <a:srgbClr val="E99B4A"/>
                </a:solidFill>
              </a:rPr>
              <a:t>7,5</a:t>
            </a:r>
            <a:r>
              <a:rPr lang="el-GR" sz="4000" dirty="0">
                <a:solidFill>
                  <a:srgbClr val="E99B4A"/>
                </a:solidFill>
              </a:rPr>
              <a:t>δις</a:t>
            </a:r>
            <a:endParaRPr lang="en-GB" sz="4000" dirty="0">
              <a:solidFill>
                <a:srgbClr val="E99B4A"/>
              </a:solidFill>
            </a:endParaRPr>
          </a:p>
        </p:txBody>
      </p:sp>
      <p:sp>
        <p:nvSpPr>
          <p:cNvPr id="21" name="HEADLINE">
            <a:extLst>
              <a:ext uri="{FF2B5EF4-FFF2-40B4-BE49-F238E27FC236}">
                <a16:creationId xmlns:a16="http://schemas.microsoft.com/office/drawing/2014/main" id="{11F1C012-B676-4E2D-A9C4-D5512999D6D1}"/>
              </a:ext>
            </a:extLst>
          </p:cNvPr>
          <p:cNvSpPr txBox="1"/>
          <p:nvPr/>
        </p:nvSpPr>
        <p:spPr>
          <a:xfrm>
            <a:off x="5848030" y="4433809"/>
            <a:ext cx="2457344" cy="853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4000" dirty="0">
                <a:solidFill>
                  <a:srgbClr val="E99B4A"/>
                </a:solidFill>
              </a:rPr>
              <a:t>€</a:t>
            </a:r>
            <a:r>
              <a:rPr lang="en-US" sz="5000" dirty="0">
                <a:solidFill>
                  <a:srgbClr val="E99B4A"/>
                </a:solidFill>
              </a:rPr>
              <a:t>28</a:t>
            </a:r>
            <a:r>
              <a:rPr lang="el-GR" sz="5000" dirty="0">
                <a:solidFill>
                  <a:srgbClr val="E99B4A"/>
                </a:solidFill>
              </a:rPr>
              <a:t>,</a:t>
            </a:r>
            <a:r>
              <a:rPr lang="en-US" sz="5000" dirty="0">
                <a:solidFill>
                  <a:srgbClr val="E99B4A"/>
                </a:solidFill>
              </a:rPr>
              <a:t>4</a:t>
            </a:r>
            <a:r>
              <a:rPr lang="el-GR" sz="4000" dirty="0">
                <a:solidFill>
                  <a:srgbClr val="E99B4A"/>
                </a:solidFill>
              </a:rPr>
              <a:t>δις</a:t>
            </a:r>
            <a:endParaRPr lang="en-GB" sz="4000" dirty="0">
              <a:solidFill>
                <a:srgbClr val="E99B4A"/>
              </a:solidFill>
            </a:endParaRPr>
          </a:p>
        </p:txBody>
      </p:sp>
      <p:sp>
        <p:nvSpPr>
          <p:cNvPr id="22" name="HEADLINE">
            <a:extLst>
              <a:ext uri="{FF2B5EF4-FFF2-40B4-BE49-F238E27FC236}">
                <a16:creationId xmlns:a16="http://schemas.microsoft.com/office/drawing/2014/main" id="{2397D10E-A33C-4763-9514-6E5D6C999902}"/>
              </a:ext>
            </a:extLst>
          </p:cNvPr>
          <p:cNvSpPr txBox="1"/>
          <p:nvPr/>
        </p:nvSpPr>
        <p:spPr>
          <a:xfrm>
            <a:off x="10415444" y="4433809"/>
            <a:ext cx="2457344" cy="853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4000" dirty="0">
                <a:solidFill>
                  <a:srgbClr val="E99B4A"/>
                </a:solidFill>
              </a:rPr>
              <a:t>€</a:t>
            </a:r>
            <a:r>
              <a:rPr lang="el-GR" sz="5000" dirty="0">
                <a:solidFill>
                  <a:srgbClr val="E99B4A"/>
                </a:solidFill>
              </a:rPr>
              <a:t>95,5</a:t>
            </a:r>
            <a:r>
              <a:rPr lang="el-GR" sz="4000" dirty="0">
                <a:solidFill>
                  <a:srgbClr val="E99B4A"/>
                </a:solidFill>
              </a:rPr>
              <a:t>δις</a:t>
            </a:r>
            <a:endParaRPr lang="en-GB" sz="4000" dirty="0">
              <a:solidFill>
                <a:srgbClr val="E99B4A"/>
              </a:solidFill>
            </a:endParaRPr>
          </a:p>
        </p:txBody>
      </p:sp>
      <p:sp>
        <p:nvSpPr>
          <p:cNvPr id="28" name="Subtitle here">
            <a:extLst>
              <a:ext uri="{FF2B5EF4-FFF2-40B4-BE49-F238E27FC236}">
                <a16:creationId xmlns:a16="http://schemas.microsoft.com/office/drawing/2014/main" id="{E65FDE6E-D801-4645-8C8E-8B73DD945CFE}"/>
              </a:ext>
            </a:extLst>
          </p:cNvPr>
          <p:cNvSpPr txBox="1"/>
          <p:nvPr/>
        </p:nvSpPr>
        <p:spPr>
          <a:xfrm>
            <a:off x="954000" y="954000"/>
            <a:ext cx="18191660" cy="1392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4500" dirty="0"/>
              <a:t>Συμπληρωματικότητα με άλλα ταμεία/χρηματοδοτικά εργαλεία ΕΕ</a:t>
            </a:r>
          </a:p>
          <a:p>
            <a:r>
              <a:rPr lang="el-GR" sz="4000" dirty="0">
                <a:solidFill>
                  <a:srgbClr val="88CBF0"/>
                </a:solidFill>
              </a:rPr>
              <a:t>Για την Ψηφιακή Μετάβαση</a:t>
            </a:r>
            <a:endParaRPr sz="4000" dirty="0">
              <a:solidFill>
                <a:srgbClr val="88CBF0"/>
              </a:solidFill>
            </a:endParaRPr>
          </a:p>
        </p:txBody>
      </p:sp>
      <p:sp>
        <p:nvSpPr>
          <p:cNvPr id="16" name="HEADLINE">
            <a:extLst>
              <a:ext uri="{FF2B5EF4-FFF2-40B4-BE49-F238E27FC236}">
                <a16:creationId xmlns:a16="http://schemas.microsoft.com/office/drawing/2014/main" id="{99D19E88-0DA5-43A1-B42B-F28FD295DC94}"/>
              </a:ext>
            </a:extLst>
          </p:cNvPr>
          <p:cNvSpPr txBox="1"/>
          <p:nvPr/>
        </p:nvSpPr>
        <p:spPr>
          <a:xfrm>
            <a:off x="14691609" y="4398548"/>
            <a:ext cx="2457344" cy="853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63" tIns="41863" rIns="41863" bIns="41863" anchor="b">
            <a:spAutoFit/>
          </a:bodyPr>
          <a:lstStyle>
            <a:lvl1pPr algn="l" defTabSz="821531">
              <a:defRPr sz="2500">
                <a:solidFill>
                  <a:srgbClr val="5E5E5E"/>
                </a:solidFill>
                <a:latin typeface="Arial"/>
                <a:ea typeface="Arial"/>
                <a:cs typeface="Arial"/>
                <a:sym typeface="Arial"/>
              </a:defRPr>
            </a:lvl1pPr>
          </a:lstStyle>
          <a:p>
            <a:pPr lvl="0"/>
            <a:r>
              <a:rPr lang="el-GR" sz="4000" dirty="0">
                <a:solidFill>
                  <a:srgbClr val="E99B4A"/>
                </a:solidFill>
              </a:rPr>
              <a:t>€</a:t>
            </a:r>
            <a:r>
              <a:rPr lang="el-GR" sz="5000" dirty="0">
                <a:solidFill>
                  <a:srgbClr val="E99B4A"/>
                </a:solidFill>
              </a:rPr>
              <a:t>87,6</a:t>
            </a:r>
            <a:r>
              <a:rPr lang="el-GR" sz="4000" dirty="0">
                <a:solidFill>
                  <a:srgbClr val="E99B4A"/>
                </a:solidFill>
              </a:rPr>
              <a:t> εκ.</a:t>
            </a:r>
            <a:endParaRPr lang="en-GB" sz="4000" dirty="0">
              <a:solidFill>
                <a:srgbClr val="E99B4A"/>
              </a:solidFill>
            </a:endParaRPr>
          </a:p>
        </p:txBody>
      </p:sp>
    </p:spTree>
    <p:extLst>
      <p:ext uri="{BB962C8B-B14F-4D97-AF65-F5344CB8AC3E}">
        <p14:creationId xmlns:p14="http://schemas.microsoft.com/office/powerpoint/2010/main" val="9322676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B6EAF">
            <a:alpha val="61453"/>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6B8DC86-8915-AB49-92B0-5E344482C82F}"/>
              </a:ext>
            </a:extLst>
          </p:cNvPr>
          <p:cNvSpPr/>
          <p:nvPr/>
        </p:nvSpPr>
        <p:spPr>
          <a:xfrm>
            <a:off x="0" y="0"/>
            <a:ext cx="20104100" cy="11425233"/>
          </a:xfrm>
          <a:prstGeom prst="rect">
            <a:avLst/>
          </a:prstGeom>
          <a:solidFill>
            <a:srgbClr val="274E90"/>
          </a:solidFill>
          <a:ln w="12700">
            <a:miter lim="400000"/>
          </a:ln>
        </p:spPr>
        <p:txBody>
          <a:bodyPr lIns="41874" tIns="41874" rIns="41874" bIns="41874" anchor="ctr"/>
          <a:lstStyle/>
          <a:p>
            <a:pPr defTabSz="680460">
              <a:defRPr sz="3200">
                <a:solidFill>
                  <a:srgbClr val="FFFFFF"/>
                </a:solidFill>
                <a:latin typeface="Helvetica Neue Medium"/>
                <a:ea typeface="Helvetica Neue Medium"/>
                <a:cs typeface="Helvetica Neue Medium"/>
                <a:sym typeface="Helvetica Neue Medium"/>
              </a:defRPr>
            </a:pPr>
            <a:endParaRPr/>
          </a:p>
        </p:txBody>
      </p:sp>
      <p:sp>
        <p:nvSpPr>
          <p:cNvPr id="173" name="Ενίσχυση της ανθεκτικότητας της οικονομίας…"/>
          <p:cNvSpPr txBox="1"/>
          <p:nvPr/>
        </p:nvSpPr>
        <p:spPr>
          <a:xfrm>
            <a:off x="3973519" y="5288304"/>
            <a:ext cx="13185762" cy="2971318"/>
          </a:xfrm>
          <a:prstGeom prst="rect">
            <a:avLst/>
          </a:prstGeom>
          <a:ln w="12700">
            <a:miter lim="400000"/>
          </a:ln>
          <a:extLst>
            <a:ext uri="{C572A759-6A51-4108-AA02-DFA0A04FC94B}">
              <ma14:wrappingTextBoxFlag xmlns="" xmlns:ma14="http://schemas.microsoft.com/office/mac/drawingml/2011/main" val="1"/>
            </a:ext>
          </a:extLst>
        </p:spPr>
        <p:txBody>
          <a:bodyPr wrap="square" lIns="41874" tIns="41874" rIns="41874" bIns="41874">
            <a:spAutoFit/>
          </a:bodyPr>
          <a:lstStyle/>
          <a:p>
            <a:pPr marL="376870" indent="-329761" algn="ctr" defTabSz="376870">
              <a:lnSpc>
                <a:spcPct val="120000"/>
              </a:lnSpc>
              <a:defRPr sz="5900" b="1" i="1">
                <a:solidFill>
                  <a:srgbClr val="FFFFFF"/>
                </a:solidFill>
                <a:latin typeface="Arial"/>
                <a:ea typeface="Arial"/>
                <a:cs typeface="Arial"/>
                <a:sym typeface="Arial"/>
              </a:defRPr>
            </a:pPr>
            <a:r>
              <a:rPr lang="el-GR" sz="4000" dirty="0"/>
              <a:t>  </a:t>
            </a:r>
            <a:r>
              <a:rPr sz="4000" dirty="0" err="1"/>
              <a:t>Ενίσχυση</a:t>
            </a:r>
            <a:r>
              <a:rPr sz="4000" dirty="0"/>
              <a:t> </a:t>
            </a:r>
            <a:r>
              <a:rPr sz="4000" dirty="0" err="1"/>
              <a:t>της</a:t>
            </a:r>
            <a:r>
              <a:rPr sz="4000" dirty="0"/>
              <a:t> α</a:t>
            </a:r>
            <a:r>
              <a:rPr sz="4000" dirty="0" err="1"/>
              <a:t>νθεκτικότητ</a:t>
            </a:r>
            <a:r>
              <a:rPr sz="4000" dirty="0"/>
              <a:t>ας της </a:t>
            </a:r>
            <a:r>
              <a:rPr sz="4000" dirty="0" err="1"/>
              <a:t>οικονομί</a:t>
            </a:r>
            <a:r>
              <a:rPr sz="4000" dirty="0"/>
              <a:t>α</a:t>
            </a:r>
            <a:r>
              <a:rPr sz="4000" dirty="0" err="1"/>
              <a:t>ς</a:t>
            </a:r>
            <a:r>
              <a:rPr sz="4000" dirty="0"/>
              <a:t> </a:t>
            </a:r>
            <a:r>
              <a:rPr sz="4000" dirty="0" err="1"/>
              <a:t>κ</a:t>
            </a:r>
            <a:r>
              <a:rPr sz="4000" dirty="0"/>
              <a:t>α</a:t>
            </a:r>
            <a:r>
              <a:rPr sz="4000" dirty="0" err="1"/>
              <a:t>ι</a:t>
            </a:r>
            <a:r>
              <a:rPr sz="4000" dirty="0"/>
              <a:t> </a:t>
            </a:r>
            <a:r>
              <a:rPr sz="4000" dirty="0" err="1"/>
              <a:t>του</a:t>
            </a:r>
            <a:r>
              <a:rPr sz="4000" dirty="0"/>
              <a:t> </a:t>
            </a:r>
            <a:r>
              <a:rPr sz="4000" dirty="0" err="1"/>
              <a:t>δυν</a:t>
            </a:r>
            <a:r>
              <a:rPr sz="4000" dirty="0"/>
              <a:t>α</a:t>
            </a:r>
            <a:r>
              <a:rPr sz="4000" dirty="0" err="1"/>
              <a:t>μικού</a:t>
            </a:r>
            <a:r>
              <a:rPr lang="el-GR" sz="4000" dirty="0"/>
              <a:t> </a:t>
            </a:r>
            <a:r>
              <a:rPr sz="4000" dirty="0" err="1"/>
              <a:t>της</a:t>
            </a:r>
            <a:r>
              <a:rPr sz="4000" dirty="0"/>
              <a:t> χώρας για οικονομική, </a:t>
            </a:r>
            <a:r>
              <a:rPr sz="4000" dirty="0" err="1"/>
              <a:t>κοινωνική</a:t>
            </a:r>
            <a:r>
              <a:rPr sz="4000" dirty="0"/>
              <a:t> και π</a:t>
            </a:r>
            <a:r>
              <a:rPr sz="4000" dirty="0" err="1"/>
              <a:t>ερι</a:t>
            </a:r>
            <a:r>
              <a:rPr sz="4000" dirty="0"/>
              <a:t>βαλλοντικά β</a:t>
            </a:r>
            <a:r>
              <a:rPr sz="4000" dirty="0" err="1"/>
              <a:t>ιώσιμη</a:t>
            </a:r>
            <a:r>
              <a:rPr sz="4000" dirty="0"/>
              <a:t> </a:t>
            </a:r>
            <a:r>
              <a:rPr sz="4000" dirty="0" err="1"/>
              <a:t>μ</a:t>
            </a:r>
            <a:r>
              <a:rPr sz="4000" dirty="0"/>
              <a:t>α</a:t>
            </a:r>
            <a:r>
              <a:rPr sz="4000" dirty="0" err="1"/>
              <a:t>κρο</a:t>
            </a:r>
            <a:r>
              <a:rPr sz="4000" dirty="0"/>
              <a:t>π</a:t>
            </a:r>
            <a:r>
              <a:rPr sz="4000" dirty="0" err="1"/>
              <a:t>ρόθεσμη</a:t>
            </a:r>
            <a:r>
              <a:rPr sz="4000" dirty="0"/>
              <a:t> ανάπτυξη και ευημερία.</a:t>
            </a:r>
          </a:p>
        </p:txBody>
      </p:sp>
      <p:sp>
        <p:nvSpPr>
          <p:cNvPr id="174" name="“"/>
          <p:cNvSpPr txBox="1"/>
          <p:nvPr/>
        </p:nvSpPr>
        <p:spPr>
          <a:xfrm>
            <a:off x="2956889" y="4579779"/>
            <a:ext cx="2033259" cy="2854555"/>
          </a:xfrm>
          <a:prstGeom prst="rect">
            <a:avLst/>
          </a:prstGeom>
          <a:ln w="12700">
            <a:miter lim="400000"/>
          </a:ln>
          <a:extLst>
            <a:ext uri="{C572A759-6A51-4108-AA02-DFA0A04FC94B}">
              <ma14:wrappingTextBoxFlag xmlns="" xmlns:ma14="http://schemas.microsoft.com/office/mac/drawingml/2011/main" val="1"/>
            </a:ext>
          </a:extLst>
        </p:spPr>
        <p:txBody>
          <a:bodyPr wrap="square" lIns="41874" tIns="41874" rIns="41874" bIns="41874" anchor="ctr">
            <a:spAutoFit/>
          </a:bodyPr>
          <a:lstStyle>
            <a:lvl1pPr algn="l" defTabSz="457200">
              <a:lnSpc>
                <a:spcPct val="100000"/>
              </a:lnSpc>
              <a:defRPr sz="15000" b="1" i="1">
                <a:solidFill>
                  <a:srgbClr val="67B2E2"/>
                </a:solidFill>
                <a:latin typeface="Arial"/>
                <a:ea typeface="Arial"/>
                <a:cs typeface="Arial"/>
                <a:sym typeface="Arial"/>
              </a:defRPr>
            </a:lvl1pPr>
          </a:lstStyle>
          <a:p>
            <a:pPr>
              <a:defRPr>
                <a:solidFill>
                  <a:srgbClr val="4B6EAF"/>
                </a:solidFill>
              </a:defRPr>
            </a:pPr>
            <a:r>
              <a:rPr sz="18000" dirty="0">
                <a:solidFill>
                  <a:srgbClr val="67B2E2"/>
                </a:solidFill>
              </a:rPr>
              <a:t>“</a:t>
            </a:r>
          </a:p>
        </p:txBody>
      </p:sp>
      <p:sp>
        <p:nvSpPr>
          <p:cNvPr id="175" name="”"/>
          <p:cNvSpPr txBox="1"/>
          <p:nvPr/>
        </p:nvSpPr>
        <p:spPr>
          <a:xfrm>
            <a:off x="12224145" y="7258227"/>
            <a:ext cx="2033259" cy="2854555"/>
          </a:xfrm>
          <a:prstGeom prst="rect">
            <a:avLst/>
          </a:prstGeom>
          <a:ln w="12700">
            <a:miter lim="400000"/>
          </a:ln>
          <a:extLst>
            <a:ext uri="{C572A759-6A51-4108-AA02-DFA0A04FC94B}">
              <ma14:wrappingTextBoxFlag xmlns="" xmlns:ma14="http://schemas.microsoft.com/office/mac/drawingml/2011/main" val="1"/>
            </a:ext>
          </a:extLst>
        </p:spPr>
        <p:txBody>
          <a:bodyPr wrap="square" lIns="41874" tIns="41874" rIns="41874" bIns="41874">
            <a:spAutoFit/>
          </a:bodyPr>
          <a:lstStyle>
            <a:lvl1pPr algn="l" defTabSz="457200">
              <a:lnSpc>
                <a:spcPct val="100000"/>
              </a:lnSpc>
              <a:defRPr sz="15000" b="1" i="1">
                <a:solidFill>
                  <a:srgbClr val="67B2E2"/>
                </a:solidFill>
                <a:latin typeface="Arial"/>
                <a:ea typeface="Arial"/>
                <a:cs typeface="Arial"/>
                <a:sym typeface="Arial"/>
              </a:defRPr>
            </a:lvl1pPr>
          </a:lstStyle>
          <a:p>
            <a:pPr>
              <a:defRPr>
                <a:solidFill>
                  <a:srgbClr val="4B6EAF"/>
                </a:solidFill>
              </a:defRPr>
            </a:pPr>
            <a:r>
              <a:rPr lang="en-CY" sz="18000" dirty="0">
                <a:solidFill>
                  <a:srgbClr val="67B2E2"/>
                </a:solidFill>
              </a:rPr>
              <a:t>”</a:t>
            </a:r>
            <a:endParaRPr sz="18000" dirty="0">
              <a:solidFill>
                <a:srgbClr val="67B2E2"/>
              </a:solidFill>
            </a:endParaRPr>
          </a:p>
        </p:txBody>
      </p:sp>
      <p:pic>
        <p:nvPicPr>
          <p:cNvPr id="183" name="Image" descr="Image"/>
          <p:cNvPicPr>
            <a:picLocks noChangeAspect="1"/>
          </p:cNvPicPr>
          <p:nvPr/>
        </p:nvPicPr>
        <p:blipFill>
          <a:blip r:embed="rId2"/>
          <a:stretch>
            <a:fillRect/>
          </a:stretch>
        </p:blipFill>
        <p:spPr>
          <a:xfrm>
            <a:off x="14156580" y="895153"/>
            <a:ext cx="4762699" cy="718316"/>
          </a:xfrm>
          <a:prstGeom prst="rect">
            <a:avLst/>
          </a:prstGeom>
          <a:ln w="12700">
            <a:miter lim="400000"/>
          </a:ln>
        </p:spPr>
      </p:pic>
      <p:sp>
        <p:nvSpPr>
          <p:cNvPr id="13" name="THE TITLE IS HERE">
            <a:extLst>
              <a:ext uri="{FF2B5EF4-FFF2-40B4-BE49-F238E27FC236}">
                <a16:creationId xmlns:a16="http://schemas.microsoft.com/office/drawing/2014/main" id="{FEE2182D-7DF9-46C5-BEDE-2FC874D4DEDD}"/>
              </a:ext>
            </a:extLst>
          </p:cNvPr>
          <p:cNvSpPr txBox="1"/>
          <p:nvPr/>
        </p:nvSpPr>
        <p:spPr>
          <a:xfrm>
            <a:off x="954000" y="2726619"/>
            <a:ext cx="18050611"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spAutoFit/>
          </a:bodyPr>
          <a:lstStyle>
            <a:lvl1pPr algn="l" defTabSz="457200">
              <a:defRPr sz="8500" cap="all" spc="0">
                <a:solidFill>
                  <a:srgbClr val="5E5E5E"/>
                </a:solidFill>
                <a:latin typeface="Arial"/>
                <a:ea typeface="Arial"/>
                <a:cs typeface="Arial"/>
                <a:sym typeface="Arial"/>
              </a:defRPr>
            </a:lvl1pPr>
          </a:lstStyle>
          <a:p>
            <a:r>
              <a:rPr lang="el-GR" sz="5500" b="1" cap="none" dirty="0">
                <a:solidFill>
                  <a:schemeClr val="bg1"/>
                </a:solidFill>
              </a:rPr>
              <a:t>Εθνικό Σχέδιο Ανάκαμψης και Ανθεκτικότητας</a:t>
            </a:r>
            <a:endParaRPr lang="en-GB" sz="5500" b="1" cap="none" dirty="0">
              <a:solidFill>
                <a:schemeClr val="bg1"/>
              </a:solidFill>
            </a:endParaRPr>
          </a:p>
        </p:txBody>
      </p:sp>
    </p:spTree>
    <p:extLst>
      <p:ext uri="{BB962C8B-B14F-4D97-AF65-F5344CB8AC3E}">
        <p14:creationId xmlns:p14="http://schemas.microsoft.com/office/powerpoint/2010/main" val="18812562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9" name="Group"/>
          <p:cNvGrpSpPr/>
          <p:nvPr/>
        </p:nvGrpSpPr>
        <p:grpSpPr>
          <a:xfrm>
            <a:off x="1713572" y="3968496"/>
            <a:ext cx="3704323" cy="3656524"/>
            <a:chOff x="187" y="0"/>
            <a:chExt cx="4789847" cy="4789667"/>
          </a:xfrm>
        </p:grpSpPr>
        <p:pic>
          <p:nvPicPr>
            <p:cNvPr id="327" name="shutterstock_269329841 edit.jpg" descr="shutterstock_269329841 edit.jpg"/>
            <p:cNvPicPr>
              <a:picLocks noChangeAspect="1"/>
            </p:cNvPicPr>
            <p:nvPr/>
          </p:nvPicPr>
          <p:blipFill>
            <a:blip r:embed="rId2"/>
            <a:srcRect l="41581" t="44727" r="25085" b="5274"/>
            <a:stretch>
              <a:fillRect/>
            </a:stretch>
          </p:blipFill>
          <p:spPr>
            <a:xfrm flipH="1">
              <a:off x="187" y="0"/>
              <a:ext cx="4789848" cy="478966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5"/>
                    <a:pt x="12357" y="0"/>
                    <a:pt x="9839" y="0"/>
                  </a:cubicBezTo>
                  <a:close/>
                </a:path>
              </a:pathLst>
            </a:custGeom>
            <a:ln w="12700" cap="flat">
              <a:noFill/>
              <a:miter lim="400000"/>
            </a:ln>
            <a:effectLst/>
          </p:spPr>
        </p:pic>
        <p:sp>
          <p:nvSpPr>
            <p:cNvPr id="328" name="58…"/>
            <p:cNvSpPr txBox="1"/>
            <p:nvPr/>
          </p:nvSpPr>
          <p:spPr>
            <a:xfrm>
              <a:off x="371100" y="1108144"/>
              <a:ext cx="4123854" cy="2446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1863" tIns="41863" rIns="41863" bIns="41863" numCol="1" anchor="ctr">
              <a:noAutofit/>
            </a:bodyPr>
            <a:lstStyle/>
            <a:p>
              <a:pPr algn="ctr" defTabSz="376779">
                <a:defRPr sz="10000" b="1">
                  <a:solidFill>
                    <a:srgbClr val="FFFFFF"/>
                  </a:solidFill>
                  <a:latin typeface="Arial"/>
                  <a:ea typeface="Arial"/>
                  <a:cs typeface="Arial"/>
                  <a:sym typeface="Arial"/>
                </a:defRPr>
              </a:pPr>
              <a:r>
                <a:rPr sz="8241" dirty="0"/>
                <a:t>58</a:t>
              </a:r>
            </a:p>
            <a:p>
              <a:pPr algn="ctr" defTabSz="376779">
                <a:defRPr sz="4000">
                  <a:solidFill>
                    <a:srgbClr val="FFFFFF"/>
                  </a:solidFill>
                  <a:latin typeface="Arial"/>
                  <a:ea typeface="Arial"/>
                  <a:cs typeface="Arial"/>
                  <a:sym typeface="Arial"/>
                </a:defRPr>
              </a:pPr>
              <a:r>
                <a:rPr sz="3296" dirty="0" err="1"/>
                <a:t>Μετ</a:t>
              </a:r>
              <a:r>
                <a:rPr sz="3296" dirty="0"/>
                <a:t>αρρυθμίσεις</a:t>
              </a:r>
            </a:p>
          </p:txBody>
        </p:sp>
      </p:grpSp>
      <p:grpSp>
        <p:nvGrpSpPr>
          <p:cNvPr id="332" name="Group"/>
          <p:cNvGrpSpPr/>
          <p:nvPr/>
        </p:nvGrpSpPr>
        <p:grpSpPr>
          <a:xfrm>
            <a:off x="6025099" y="3968496"/>
            <a:ext cx="3704323" cy="3656524"/>
            <a:chOff x="-179" y="0"/>
            <a:chExt cx="4789847" cy="4789667"/>
          </a:xfrm>
        </p:grpSpPr>
        <p:pic>
          <p:nvPicPr>
            <p:cNvPr id="330" name="shutterstock_406306690.jpg" descr="shutterstock_406306690.jpg"/>
            <p:cNvPicPr>
              <a:picLocks noChangeAspect="1"/>
            </p:cNvPicPr>
            <p:nvPr/>
          </p:nvPicPr>
          <p:blipFill>
            <a:blip r:embed="rId3"/>
            <a:srcRect l="30905" t="31993" r="30908" b="10730"/>
            <a:stretch>
              <a:fillRect/>
            </a:stretch>
          </p:blipFill>
          <p:spPr>
            <a:xfrm>
              <a:off x="-180" y="0"/>
              <a:ext cx="4789848" cy="478966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5"/>
                    <a:pt x="12357" y="0"/>
                    <a:pt x="9839" y="0"/>
                  </a:cubicBezTo>
                  <a:close/>
                </a:path>
              </a:pathLst>
            </a:custGeom>
            <a:ln w="12700" cap="flat">
              <a:noFill/>
              <a:miter lim="400000"/>
            </a:ln>
            <a:effectLst/>
          </p:spPr>
        </p:pic>
        <p:sp>
          <p:nvSpPr>
            <p:cNvPr id="331" name="76…"/>
            <p:cNvSpPr txBox="1"/>
            <p:nvPr/>
          </p:nvSpPr>
          <p:spPr>
            <a:xfrm>
              <a:off x="311867" y="1108144"/>
              <a:ext cx="4123854" cy="2446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1863" tIns="41863" rIns="41863" bIns="41863" numCol="1" anchor="ctr">
              <a:noAutofit/>
            </a:bodyPr>
            <a:lstStyle/>
            <a:p>
              <a:pPr algn="ctr" defTabSz="376779">
                <a:defRPr sz="10000" b="1">
                  <a:solidFill>
                    <a:srgbClr val="FFFFFF"/>
                  </a:solidFill>
                  <a:latin typeface="Arial"/>
                  <a:ea typeface="Arial"/>
                  <a:cs typeface="Arial"/>
                  <a:sym typeface="Arial"/>
                </a:defRPr>
              </a:pPr>
              <a:r>
                <a:rPr sz="8241"/>
                <a:t>76</a:t>
              </a:r>
            </a:p>
            <a:p>
              <a:pPr algn="ctr" defTabSz="376779">
                <a:defRPr sz="4000">
                  <a:solidFill>
                    <a:srgbClr val="FFFFFF"/>
                  </a:solidFill>
                  <a:latin typeface="Arial"/>
                  <a:ea typeface="Arial"/>
                  <a:cs typeface="Arial"/>
                  <a:sym typeface="Arial"/>
                </a:defRPr>
              </a:pPr>
              <a:r>
                <a:rPr sz="3296"/>
                <a:t>Επενδύσεις</a:t>
              </a:r>
            </a:p>
          </p:txBody>
        </p:sp>
      </p:grpSp>
      <p:grpSp>
        <p:nvGrpSpPr>
          <p:cNvPr id="335" name="Group"/>
          <p:cNvGrpSpPr/>
          <p:nvPr/>
        </p:nvGrpSpPr>
        <p:grpSpPr>
          <a:xfrm>
            <a:off x="10337232" y="3968496"/>
            <a:ext cx="3704323" cy="3656524"/>
            <a:chOff x="187" y="0"/>
            <a:chExt cx="4789847" cy="4789667"/>
          </a:xfrm>
        </p:grpSpPr>
        <p:pic>
          <p:nvPicPr>
            <p:cNvPr id="333" name="pexels-aphiwat-chuangchoem-365638.jpg" descr="pexels-aphiwat-chuangchoem-365638.jpg"/>
            <p:cNvPicPr>
              <a:picLocks noChangeAspect="1"/>
            </p:cNvPicPr>
            <p:nvPr/>
          </p:nvPicPr>
          <p:blipFill>
            <a:blip r:embed="rId4"/>
            <a:srcRect l="3418" t="39253" r="59195" b="4670"/>
            <a:stretch>
              <a:fillRect/>
            </a:stretch>
          </p:blipFill>
          <p:spPr>
            <a:xfrm flipH="1">
              <a:off x="187" y="0"/>
              <a:ext cx="4789848" cy="478966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5"/>
                    <a:pt x="12357" y="0"/>
                    <a:pt x="9839" y="0"/>
                  </a:cubicBezTo>
                  <a:close/>
                </a:path>
              </a:pathLst>
            </a:custGeom>
            <a:ln w="12700" cap="flat">
              <a:noFill/>
              <a:miter lim="400000"/>
            </a:ln>
            <a:effectLst/>
          </p:spPr>
        </p:pic>
        <p:sp>
          <p:nvSpPr>
            <p:cNvPr id="334" name="41%…"/>
            <p:cNvSpPr txBox="1"/>
            <p:nvPr/>
          </p:nvSpPr>
          <p:spPr>
            <a:xfrm>
              <a:off x="294533" y="777384"/>
              <a:ext cx="4123854" cy="31084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1863" tIns="41863" rIns="41863" bIns="41863" numCol="1" anchor="ctr">
              <a:noAutofit/>
            </a:bodyPr>
            <a:lstStyle/>
            <a:p>
              <a:pPr algn="ctr" defTabSz="376779">
                <a:defRPr sz="10000" b="1">
                  <a:solidFill>
                    <a:srgbClr val="FFFFFF"/>
                  </a:solidFill>
                  <a:latin typeface="Arial"/>
                  <a:ea typeface="Arial"/>
                  <a:cs typeface="Arial"/>
                  <a:sym typeface="Arial"/>
                </a:defRPr>
              </a:pPr>
              <a:r>
                <a:rPr sz="8241" dirty="0"/>
                <a:t>4</a:t>
              </a:r>
              <a:r>
                <a:rPr lang="el-GR" sz="8241" dirty="0"/>
                <a:t>0</a:t>
              </a:r>
              <a:r>
                <a:rPr sz="5769" dirty="0"/>
                <a:t>%</a:t>
              </a:r>
            </a:p>
            <a:p>
              <a:pPr algn="ctr" defTabSz="376779">
                <a:defRPr sz="4000">
                  <a:solidFill>
                    <a:srgbClr val="FFFFFF"/>
                  </a:solidFill>
                  <a:latin typeface="Arial"/>
                  <a:ea typeface="Arial"/>
                  <a:cs typeface="Arial"/>
                  <a:sym typeface="Arial"/>
                </a:defRPr>
              </a:pPr>
              <a:r>
                <a:rPr sz="3296" dirty="0" err="1"/>
                <a:t>Πράσινη</a:t>
              </a:r>
              <a:r>
                <a:rPr sz="3296" dirty="0"/>
                <a:t> </a:t>
              </a:r>
            </a:p>
            <a:p>
              <a:pPr algn="ctr" defTabSz="376779">
                <a:defRPr sz="4000">
                  <a:solidFill>
                    <a:srgbClr val="FFFFFF"/>
                  </a:solidFill>
                  <a:latin typeface="Arial"/>
                  <a:ea typeface="Arial"/>
                  <a:cs typeface="Arial"/>
                  <a:sym typeface="Arial"/>
                </a:defRPr>
              </a:pPr>
              <a:r>
                <a:rPr sz="3296" dirty="0" err="1"/>
                <a:t>Μετά</a:t>
              </a:r>
              <a:r>
                <a:rPr sz="3296" dirty="0"/>
                <a:t>βαση</a:t>
              </a:r>
            </a:p>
          </p:txBody>
        </p:sp>
      </p:grpSp>
      <p:grpSp>
        <p:nvGrpSpPr>
          <p:cNvPr id="338" name="Group"/>
          <p:cNvGrpSpPr/>
          <p:nvPr/>
        </p:nvGrpSpPr>
        <p:grpSpPr>
          <a:xfrm>
            <a:off x="14648759" y="3968496"/>
            <a:ext cx="3704323" cy="3656524"/>
            <a:chOff x="-179" y="0"/>
            <a:chExt cx="4789847" cy="4789667"/>
          </a:xfrm>
        </p:grpSpPr>
        <p:pic>
          <p:nvPicPr>
            <p:cNvPr id="336" name="shahadat-rahman-BfrQnKBulYQ-unsplash.jpg" descr="shahadat-rahman-BfrQnKBulYQ-unsplash.jpg"/>
            <p:cNvPicPr>
              <a:picLocks noChangeAspect="1"/>
            </p:cNvPicPr>
            <p:nvPr/>
          </p:nvPicPr>
          <p:blipFill>
            <a:blip r:embed="rId5"/>
            <a:srcRect l="39319" t="3187" r="25321" b="43776"/>
            <a:stretch>
              <a:fillRect/>
            </a:stretch>
          </p:blipFill>
          <p:spPr>
            <a:xfrm>
              <a:off x="-180" y="0"/>
              <a:ext cx="4789848" cy="4789668"/>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5"/>
                  </a:cubicBezTo>
                  <a:cubicBezTo>
                    <a:pt x="-961" y="7037"/>
                    <a:pt x="-961" y="13557"/>
                    <a:pt x="2882" y="17578"/>
                  </a:cubicBezTo>
                  <a:cubicBezTo>
                    <a:pt x="6724" y="21600"/>
                    <a:pt x="12954" y="21600"/>
                    <a:pt x="16796" y="17578"/>
                  </a:cubicBezTo>
                  <a:cubicBezTo>
                    <a:pt x="20639" y="13557"/>
                    <a:pt x="20639" y="7037"/>
                    <a:pt x="16796" y="3015"/>
                  </a:cubicBezTo>
                  <a:cubicBezTo>
                    <a:pt x="14875" y="1005"/>
                    <a:pt x="12357" y="0"/>
                    <a:pt x="9839" y="0"/>
                  </a:cubicBezTo>
                  <a:close/>
                </a:path>
              </a:pathLst>
            </a:custGeom>
            <a:ln w="12700" cap="flat">
              <a:noFill/>
              <a:miter lim="400000"/>
            </a:ln>
            <a:effectLst/>
          </p:spPr>
        </p:pic>
        <p:sp>
          <p:nvSpPr>
            <p:cNvPr id="337" name="23%…"/>
            <p:cNvSpPr txBox="1"/>
            <p:nvPr/>
          </p:nvSpPr>
          <p:spPr>
            <a:xfrm>
              <a:off x="371100" y="777384"/>
              <a:ext cx="4123854" cy="31084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1863" tIns="41863" rIns="41863" bIns="41863" numCol="1" anchor="ctr">
              <a:noAutofit/>
            </a:bodyPr>
            <a:lstStyle/>
            <a:p>
              <a:pPr algn="ctr" defTabSz="376779">
                <a:defRPr sz="10000" b="1">
                  <a:solidFill>
                    <a:srgbClr val="FFFFFF"/>
                  </a:solidFill>
                  <a:latin typeface="Arial"/>
                  <a:ea typeface="Arial"/>
                  <a:cs typeface="Arial"/>
                  <a:sym typeface="Arial"/>
                </a:defRPr>
              </a:pPr>
              <a:r>
                <a:rPr sz="8241"/>
                <a:t>23</a:t>
              </a:r>
              <a:r>
                <a:rPr sz="5769"/>
                <a:t>%</a:t>
              </a:r>
            </a:p>
            <a:p>
              <a:pPr algn="ctr" defTabSz="376779">
                <a:defRPr sz="4000">
                  <a:solidFill>
                    <a:srgbClr val="FFFFFF"/>
                  </a:solidFill>
                  <a:latin typeface="Arial"/>
                  <a:ea typeface="Arial"/>
                  <a:cs typeface="Arial"/>
                  <a:sym typeface="Arial"/>
                </a:defRPr>
              </a:pPr>
              <a:r>
                <a:rPr sz="3296"/>
                <a:t>Ψηφιακή</a:t>
              </a:r>
            </a:p>
            <a:p>
              <a:pPr algn="ctr" defTabSz="376779">
                <a:defRPr sz="4000">
                  <a:solidFill>
                    <a:srgbClr val="FFFFFF"/>
                  </a:solidFill>
                  <a:latin typeface="Arial"/>
                  <a:ea typeface="Arial"/>
                  <a:cs typeface="Arial"/>
                  <a:sym typeface="Arial"/>
                </a:defRPr>
              </a:pPr>
              <a:r>
                <a:rPr sz="3296"/>
                <a:t>Μετάβαση</a:t>
              </a:r>
            </a:p>
          </p:txBody>
        </p:sp>
      </p:grpSp>
      <p:sp>
        <p:nvSpPr>
          <p:cNvPr id="18" name="TextBox 17">
            <a:extLst>
              <a:ext uri="{FF2B5EF4-FFF2-40B4-BE49-F238E27FC236}">
                <a16:creationId xmlns:a16="http://schemas.microsoft.com/office/drawing/2014/main" id="{CE56444A-FEA3-4A39-96DB-EB28DCCC4D15}"/>
              </a:ext>
            </a:extLst>
          </p:cNvPr>
          <p:cNvSpPr txBox="1"/>
          <p:nvPr/>
        </p:nvSpPr>
        <p:spPr>
          <a:xfrm>
            <a:off x="4279392" y="8855215"/>
            <a:ext cx="14368259" cy="10078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874" tIns="41874" rIns="41874" bIns="41874" numCol="1" spcCol="31406" rtlCol="0" anchor="ctr">
            <a:spAutoFit/>
          </a:bodyPr>
          <a:lstStyle/>
          <a:p>
            <a:pPr algn="r"/>
            <a:r>
              <a:rPr lang="el-GR" sz="3000" i="1" dirty="0">
                <a:solidFill>
                  <a:schemeClr val="accent1"/>
                </a:solidFill>
                <a:latin typeface="Arial" panose="020B0604020202020204" pitchFamily="34" charset="0"/>
                <a:cs typeface="Arial" panose="020B0604020202020204" pitchFamily="34" charset="0"/>
                <a:sym typeface="Canela Text Regular"/>
              </a:rPr>
              <a:t>Το % που </a:t>
            </a:r>
            <a:r>
              <a:rPr lang="el-GR" sz="3000" i="1" dirty="0">
                <a:solidFill>
                  <a:schemeClr val="accent1"/>
                </a:solidFill>
                <a:latin typeface="Arial" panose="020B0604020202020204" pitchFamily="34" charset="0"/>
                <a:cs typeface="Arial" panose="020B0604020202020204" pitchFamily="34" charset="0"/>
              </a:rPr>
              <a:t>αφορά στη χρηματοδότηση μέτρων που συμβάλλουν στον ψηφιακό μετασχηματισμό, ξεπερνά το ελάχιστο απαιτούμενο ποσοστό του 20%.</a:t>
            </a:r>
            <a:endParaRPr lang="en-US" sz="3000" i="1" dirty="0">
              <a:solidFill>
                <a:schemeClr val="accent1"/>
              </a:solidFill>
              <a:latin typeface="Arial" panose="020B0604020202020204" pitchFamily="34" charset="0"/>
              <a:cs typeface="Arial" panose="020B0604020202020204" pitchFamily="34" charset="0"/>
              <a:sym typeface="Canela Text Regular"/>
            </a:endParaRPr>
          </a:p>
        </p:txBody>
      </p:sp>
      <p:sp>
        <p:nvSpPr>
          <p:cNvPr id="21" name="Subtitle here">
            <a:extLst>
              <a:ext uri="{FF2B5EF4-FFF2-40B4-BE49-F238E27FC236}">
                <a16:creationId xmlns:a16="http://schemas.microsoft.com/office/drawing/2014/main" id="{7B2A4E51-CF5B-41B5-9B70-ECF338034509}"/>
              </a:ext>
            </a:extLst>
          </p:cNvPr>
          <p:cNvSpPr txBox="1"/>
          <p:nvPr/>
        </p:nvSpPr>
        <p:spPr>
          <a:xfrm>
            <a:off x="954000" y="954000"/>
            <a:ext cx="16745185"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500" dirty="0"/>
              <a:t>Παρεμβάσεις και Κατανομή Πόρων</a:t>
            </a:r>
            <a:endParaRPr sz="5500" dirty="0"/>
          </a:p>
        </p:txBody>
      </p:sp>
      <p:sp>
        <p:nvSpPr>
          <p:cNvPr id="23" name="Line">
            <a:extLst>
              <a:ext uri="{FF2B5EF4-FFF2-40B4-BE49-F238E27FC236}">
                <a16:creationId xmlns:a16="http://schemas.microsoft.com/office/drawing/2014/main" id="{00DCBE24-F209-443E-9354-404928201F9A}"/>
              </a:ext>
            </a:extLst>
          </p:cNvPr>
          <p:cNvSpPr/>
          <p:nvPr/>
        </p:nvSpPr>
        <p:spPr>
          <a:xfrm flipH="1" flipV="1">
            <a:off x="16500921" y="7847319"/>
            <a:ext cx="36656" cy="1007896"/>
          </a:xfrm>
          <a:prstGeom prst="line">
            <a:avLst/>
          </a:prstGeom>
          <a:ln w="25400">
            <a:solidFill>
              <a:srgbClr val="27242B"/>
            </a:solidFill>
            <a:miter lim="400000"/>
          </a:ln>
        </p:spPr>
        <p:txBody>
          <a:bodyPr lIns="50800" tIns="50800" rIns="50800" bIns="50800" anchor="ctr"/>
          <a:lstStyle/>
          <a:p>
            <a:endParaRPr/>
          </a:p>
        </p:txBody>
      </p:sp>
      <p:sp>
        <p:nvSpPr>
          <p:cNvPr id="24" name="1,2 δις">
            <a:extLst>
              <a:ext uri="{FF2B5EF4-FFF2-40B4-BE49-F238E27FC236}">
                <a16:creationId xmlns:a16="http://schemas.microsoft.com/office/drawing/2014/main" id="{2562B7D4-1937-463D-A234-4941AE25B90E}"/>
              </a:ext>
            </a:extLst>
          </p:cNvPr>
          <p:cNvSpPr txBox="1"/>
          <p:nvPr/>
        </p:nvSpPr>
        <p:spPr>
          <a:xfrm>
            <a:off x="954000" y="2079146"/>
            <a:ext cx="5760686"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r>
              <a:rPr lang="el-GR" sz="6000" dirty="0">
                <a:solidFill>
                  <a:srgbClr val="88CBF0"/>
                </a:solidFill>
              </a:rPr>
              <a:t>€</a:t>
            </a:r>
            <a:r>
              <a:rPr sz="8000" dirty="0">
                <a:solidFill>
                  <a:srgbClr val="88CBF0"/>
                </a:solidFill>
              </a:rPr>
              <a:t>1,2</a:t>
            </a:r>
            <a:r>
              <a:rPr lang="el-GR" sz="8000" dirty="0">
                <a:solidFill>
                  <a:srgbClr val="88CBF0"/>
                </a:solidFill>
              </a:rPr>
              <a:t>33</a:t>
            </a:r>
            <a:r>
              <a:rPr lang="en-US" sz="8000" dirty="0">
                <a:solidFill>
                  <a:srgbClr val="88CBF0"/>
                </a:solidFill>
              </a:rPr>
              <a:t> </a:t>
            </a:r>
            <a:r>
              <a:rPr sz="6000" dirty="0" err="1">
                <a:solidFill>
                  <a:srgbClr val="88CBF0"/>
                </a:solidFill>
              </a:rPr>
              <a:t>δις</a:t>
            </a:r>
            <a:endParaRPr sz="6000" b="0" dirty="0">
              <a:solidFill>
                <a:srgbClr val="88CBF0"/>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a:extLst>
              <a:ext uri="{FF2B5EF4-FFF2-40B4-BE49-F238E27FC236}">
                <a16:creationId xmlns:a16="http://schemas.microsoft.com/office/drawing/2014/main" id="{2ECD3F31-4133-45C4-8F5B-0FC2D70E04AC}"/>
              </a:ext>
            </a:extLst>
          </p:cNvPr>
          <p:cNvSpPr/>
          <p:nvPr/>
        </p:nvSpPr>
        <p:spPr>
          <a:xfrm>
            <a:off x="12102037" y="3036190"/>
            <a:ext cx="2572420" cy="1960499"/>
          </a:xfrm>
          <a:prstGeom prst="rect">
            <a:avLst/>
          </a:prstGeom>
          <a:solidFill>
            <a:schemeClr val="tx2">
              <a:lumMod val="20000"/>
              <a:lumOff val="80000"/>
            </a:schemeClr>
          </a:solidFill>
          <a:ln w="57150">
            <a:solidFill>
              <a:schemeClr val="bg1">
                <a:lumMod val="65000"/>
              </a:schemeClr>
            </a:solidFill>
            <a:prstDash val="sysDot"/>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p>
        </p:txBody>
      </p:sp>
      <p:sp>
        <p:nvSpPr>
          <p:cNvPr id="536" name="Άξονας…"/>
          <p:cNvSpPr txBox="1"/>
          <p:nvPr/>
        </p:nvSpPr>
        <p:spPr>
          <a:xfrm>
            <a:off x="1575849" y="7513809"/>
            <a:ext cx="3093381" cy="2300535"/>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p>
            <a:pPr defTabSz="376779">
              <a:defRPr sz="2700">
                <a:solidFill>
                  <a:srgbClr val="5E5E5E"/>
                </a:solidFill>
                <a:latin typeface="Arial"/>
                <a:ea typeface="Arial"/>
                <a:cs typeface="Arial"/>
                <a:sym typeface="Arial"/>
              </a:defRPr>
            </a:pPr>
            <a:r>
              <a:rPr lang="en-US" sz="2600" dirty="0" err="1">
                <a:solidFill>
                  <a:srgbClr val="4B6EAF"/>
                </a:solidFill>
                <a:latin typeface="Arial"/>
                <a:cs typeface="Arial"/>
              </a:rPr>
              <a:t>Ά</a:t>
            </a:r>
            <a:r>
              <a:rPr lang="el-GR" sz="2600" dirty="0" err="1">
                <a:solidFill>
                  <a:srgbClr val="4B6EAF"/>
                </a:solidFill>
                <a:latin typeface="Arial"/>
                <a:cs typeface="Arial"/>
              </a:rPr>
              <a:t>ξονας</a:t>
            </a:r>
            <a:r>
              <a:rPr lang="el-GR" sz="2600" dirty="0">
                <a:solidFill>
                  <a:srgbClr val="4B6EAF"/>
                </a:solidFill>
                <a:latin typeface="Arial"/>
                <a:cs typeface="Arial"/>
              </a:rPr>
              <a:t> </a:t>
            </a:r>
            <a:endParaRPr lang="en-US" sz="2600" dirty="0">
              <a:solidFill>
                <a:srgbClr val="4B6EAF"/>
              </a:solidFill>
              <a:latin typeface="Arial"/>
              <a:cs typeface="Arial"/>
            </a:endParaRPr>
          </a:p>
          <a:p>
            <a:pPr defTabSz="376779">
              <a:defRPr sz="2700">
                <a:solidFill>
                  <a:srgbClr val="5E5E5E"/>
                </a:solidFill>
                <a:latin typeface="Arial"/>
                <a:ea typeface="Arial"/>
                <a:cs typeface="Arial"/>
                <a:sym typeface="Arial"/>
              </a:defRPr>
            </a:pPr>
            <a:r>
              <a:rPr lang="el-GR" sz="2600" dirty="0">
                <a:solidFill>
                  <a:srgbClr val="4B6EAF"/>
                </a:solidFill>
                <a:latin typeface="Arial"/>
                <a:cs typeface="Arial"/>
              </a:rPr>
              <a:t>Πολιτικής 1</a:t>
            </a:r>
            <a:r>
              <a:rPr lang="en-US" sz="2600" dirty="0">
                <a:solidFill>
                  <a:srgbClr val="4B6EAF"/>
                </a:solidFill>
                <a:latin typeface="Arial"/>
                <a:cs typeface="Arial"/>
              </a:rPr>
              <a:t>:</a:t>
            </a:r>
          </a:p>
          <a:p>
            <a:pPr defTabSz="376779">
              <a:defRPr sz="2700">
                <a:solidFill>
                  <a:srgbClr val="5E5E5E"/>
                </a:solidFill>
                <a:latin typeface="Arial"/>
                <a:ea typeface="Arial"/>
                <a:cs typeface="Arial"/>
                <a:sym typeface="Arial"/>
              </a:defRPr>
            </a:pPr>
            <a:r>
              <a:rPr sz="2300" dirty="0" err="1">
                <a:solidFill>
                  <a:schemeClr val="tx1"/>
                </a:solidFill>
                <a:latin typeface="Arial"/>
                <a:cs typeface="Arial"/>
              </a:rPr>
              <a:t>Δημόσι</a:t>
            </a:r>
            <a:r>
              <a:rPr sz="2300" dirty="0">
                <a:solidFill>
                  <a:schemeClr val="tx1"/>
                </a:solidFill>
                <a:latin typeface="Arial"/>
                <a:cs typeface="Arial"/>
              </a:rPr>
              <a:t>α υγεία και πολιτική προστασία - διδάγματα από </a:t>
            </a:r>
            <a:r>
              <a:rPr sz="2300" dirty="0">
                <a:solidFill>
                  <a:schemeClr val="tx1"/>
                </a:solidFill>
              </a:rPr>
              <a:t>την πανδημία</a:t>
            </a:r>
          </a:p>
        </p:txBody>
      </p:sp>
      <p:sp>
        <p:nvSpPr>
          <p:cNvPr id="541" name="Άξονας…"/>
          <p:cNvSpPr txBox="1"/>
          <p:nvPr/>
        </p:nvSpPr>
        <p:spPr>
          <a:xfrm>
            <a:off x="5113978" y="7664498"/>
            <a:ext cx="3093671" cy="1946592"/>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p>
            <a:pPr defTabSz="376779">
              <a:defRPr sz="2700">
                <a:solidFill>
                  <a:srgbClr val="5E5E5E"/>
                </a:solidFill>
                <a:latin typeface="Arial"/>
                <a:ea typeface="Arial"/>
                <a:cs typeface="Arial"/>
                <a:sym typeface="Arial"/>
              </a:defRPr>
            </a:pPr>
            <a:r>
              <a:rPr lang="en-US" sz="2600" dirty="0" err="1">
                <a:solidFill>
                  <a:srgbClr val="4B6EAF"/>
                </a:solidFill>
                <a:latin typeface="Arial"/>
                <a:cs typeface="Arial"/>
              </a:rPr>
              <a:t>Ά</a:t>
            </a:r>
            <a:r>
              <a:rPr lang="el-GR" sz="2600" dirty="0" err="1">
                <a:solidFill>
                  <a:srgbClr val="4B6EAF"/>
                </a:solidFill>
                <a:latin typeface="Arial"/>
                <a:cs typeface="Arial"/>
              </a:rPr>
              <a:t>ξονας</a:t>
            </a:r>
            <a:r>
              <a:rPr lang="el-GR" sz="2600" dirty="0">
                <a:solidFill>
                  <a:srgbClr val="4B6EAF"/>
                </a:solidFill>
                <a:latin typeface="Arial"/>
                <a:cs typeface="Arial"/>
              </a:rPr>
              <a:t> </a:t>
            </a:r>
            <a:endParaRPr lang="en-US" sz="2600" dirty="0">
              <a:solidFill>
                <a:srgbClr val="4B6EAF"/>
              </a:solidFill>
              <a:latin typeface="Arial"/>
              <a:cs typeface="Arial"/>
            </a:endParaRPr>
          </a:p>
          <a:p>
            <a:pPr defTabSz="376779">
              <a:defRPr sz="2700">
                <a:solidFill>
                  <a:srgbClr val="5E5E5E"/>
                </a:solidFill>
                <a:latin typeface="Arial"/>
                <a:ea typeface="Arial"/>
                <a:cs typeface="Arial"/>
                <a:sym typeface="Arial"/>
              </a:defRPr>
            </a:pPr>
            <a:r>
              <a:rPr lang="el-GR" sz="2600" dirty="0">
                <a:solidFill>
                  <a:srgbClr val="4B6EAF"/>
                </a:solidFill>
                <a:latin typeface="Arial"/>
                <a:cs typeface="Arial"/>
              </a:rPr>
              <a:t>Πολιτικής </a:t>
            </a:r>
            <a:r>
              <a:rPr lang="en-US" sz="2600" dirty="0">
                <a:solidFill>
                  <a:srgbClr val="4B6EAF"/>
                </a:solidFill>
                <a:latin typeface="Arial"/>
                <a:cs typeface="Arial"/>
              </a:rPr>
              <a:t>2:</a:t>
            </a:r>
            <a:endParaRPr sz="2600" dirty="0">
              <a:solidFill>
                <a:srgbClr val="4B6EAF"/>
              </a:solidFill>
            </a:endParaRPr>
          </a:p>
          <a:p>
            <a:pPr defTabSz="376779">
              <a:defRPr sz="2700">
                <a:solidFill>
                  <a:srgbClr val="5E5E5E"/>
                </a:solidFill>
                <a:latin typeface="Arial"/>
                <a:ea typeface="Arial"/>
                <a:cs typeface="Arial"/>
                <a:sym typeface="Arial"/>
              </a:defRPr>
            </a:pPr>
            <a:r>
              <a:rPr sz="2300" dirty="0">
                <a:solidFill>
                  <a:schemeClr val="tx1"/>
                </a:solidFill>
              </a:rPr>
              <a:t>Τα</a:t>
            </a:r>
            <a:r>
              <a:rPr sz="2300" dirty="0" err="1">
                <a:solidFill>
                  <a:schemeClr val="tx1"/>
                </a:solidFill>
              </a:rPr>
              <a:t>χεί</a:t>
            </a:r>
            <a:r>
              <a:rPr sz="2300" dirty="0">
                <a:solidFill>
                  <a:schemeClr val="tx1"/>
                </a:solidFill>
              </a:rPr>
              <a:t>α μετάβαση</a:t>
            </a:r>
          </a:p>
          <a:p>
            <a:pPr defTabSz="376779">
              <a:defRPr sz="2700">
                <a:solidFill>
                  <a:srgbClr val="5E5E5E"/>
                </a:solidFill>
                <a:latin typeface="Arial"/>
                <a:ea typeface="Arial"/>
                <a:cs typeface="Arial"/>
                <a:sym typeface="Arial"/>
              </a:defRPr>
            </a:pPr>
            <a:r>
              <a:rPr sz="2300" dirty="0" err="1">
                <a:solidFill>
                  <a:schemeClr val="tx1"/>
                </a:solidFill>
              </a:rPr>
              <a:t>σε</a:t>
            </a:r>
            <a:r>
              <a:rPr sz="2300" dirty="0">
                <a:solidFill>
                  <a:schemeClr val="tx1"/>
                </a:solidFill>
              </a:rPr>
              <a:t> </a:t>
            </a:r>
            <a:r>
              <a:rPr sz="2300" dirty="0" err="1">
                <a:solidFill>
                  <a:schemeClr val="tx1"/>
                </a:solidFill>
              </a:rPr>
              <a:t>μι</a:t>
            </a:r>
            <a:r>
              <a:rPr sz="2300" dirty="0">
                <a:solidFill>
                  <a:schemeClr val="tx1"/>
                </a:solidFill>
              </a:rPr>
              <a:t>α Πράσινη οικονομία</a:t>
            </a:r>
          </a:p>
        </p:txBody>
      </p:sp>
      <p:sp>
        <p:nvSpPr>
          <p:cNvPr id="542" name="Άξονας…"/>
          <p:cNvSpPr txBox="1"/>
          <p:nvPr/>
        </p:nvSpPr>
        <p:spPr>
          <a:xfrm>
            <a:off x="8563617" y="7620911"/>
            <a:ext cx="3093671" cy="2300535"/>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p>
            <a:pPr defTabSz="376779">
              <a:defRPr sz="2700">
                <a:solidFill>
                  <a:srgbClr val="5E5E5E"/>
                </a:solidFill>
                <a:latin typeface="Arial"/>
                <a:ea typeface="Arial"/>
                <a:cs typeface="Arial"/>
                <a:sym typeface="Arial"/>
              </a:defRPr>
            </a:pPr>
            <a:r>
              <a:rPr lang="en-US" sz="2600" dirty="0" err="1">
                <a:solidFill>
                  <a:srgbClr val="4B6EAF"/>
                </a:solidFill>
                <a:latin typeface="Arial"/>
                <a:cs typeface="Arial"/>
              </a:rPr>
              <a:t>Ά</a:t>
            </a:r>
            <a:r>
              <a:rPr lang="el-GR" sz="2600" dirty="0" err="1">
                <a:solidFill>
                  <a:srgbClr val="4B6EAF"/>
                </a:solidFill>
                <a:latin typeface="Arial"/>
                <a:cs typeface="Arial"/>
              </a:rPr>
              <a:t>ξονας</a:t>
            </a:r>
            <a:r>
              <a:rPr lang="el-GR" sz="2600" dirty="0">
                <a:solidFill>
                  <a:srgbClr val="4B6EAF"/>
                </a:solidFill>
                <a:latin typeface="Arial"/>
                <a:cs typeface="Arial"/>
              </a:rPr>
              <a:t> </a:t>
            </a:r>
            <a:endParaRPr lang="en-US" sz="2600" dirty="0">
              <a:solidFill>
                <a:srgbClr val="4B6EAF"/>
              </a:solidFill>
              <a:latin typeface="Arial"/>
              <a:cs typeface="Arial"/>
            </a:endParaRPr>
          </a:p>
          <a:p>
            <a:pPr defTabSz="376779">
              <a:defRPr sz="2700">
                <a:solidFill>
                  <a:srgbClr val="5E5E5E"/>
                </a:solidFill>
                <a:latin typeface="Arial"/>
                <a:ea typeface="Arial"/>
                <a:cs typeface="Arial"/>
                <a:sym typeface="Arial"/>
              </a:defRPr>
            </a:pPr>
            <a:r>
              <a:rPr lang="el-GR" sz="2600" dirty="0">
                <a:solidFill>
                  <a:srgbClr val="4B6EAF"/>
                </a:solidFill>
                <a:latin typeface="Arial"/>
                <a:cs typeface="Arial"/>
              </a:rPr>
              <a:t>Πολιτικής </a:t>
            </a:r>
            <a:r>
              <a:rPr lang="en-US" sz="2600" dirty="0">
                <a:solidFill>
                  <a:srgbClr val="4B6EAF"/>
                </a:solidFill>
                <a:latin typeface="Arial"/>
                <a:cs typeface="Arial"/>
              </a:rPr>
              <a:t>3:</a:t>
            </a:r>
            <a:endParaRPr sz="2600" dirty="0">
              <a:solidFill>
                <a:srgbClr val="4B6EAF"/>
              </a:solidFill>
            </a:endParaRPr>
          </a:p>
          <a:p>
            <a:pPr defTabSz="376779">
              <a:defRPr sz="2700">
                <a:solidFill>
                  <a:srgbClr val="5E5E5E"/>
                </a:solidFill>
                <a:latin typeface="Arial"/>
                <a:ea typeface="Arial"/>
                <a:cs typeface="Arial"/>
                <a:sym typeface="Arial"/>
              </a:defRPr>
            </a:pPr>
            <a:r>
              <a:rPr sz="2300" dirty="0" err="1">
                <a:solidFill>
                  <a:schemeClr val="tx1"/>
                </a:solidFill>
                <a:latin typeface="Arial"/>
                <a:cs typeface="Arial"/>
              </a:rPr>
              <a:t>Ενίσχυση</a:t>
            </a:r>
            <a:r>
              <a:rPr sz="2300" dirty="0">
                <a:solidFill>
                  <a:schemeClr val="tx1"/>
                </a:solidFill>
                <a:latin typeface="Arial"/>
                <a:cs typeface="Arial"/>
              </a:rPr>
              <a:t> </a:t>
            </a:r>
            <a:r>
              <a:rPr sz="2300" dirty="0" err="1">
                <a:solidFill>
                  <a:schemeClr val="tx1"/>
                </a:solidFill>
                <a:latin typeface="Arial"/>
                <a:cs typeface="Arial"/>
              </a:rPr>
              <a:t>της</a:t>
            </a:r>
            <a:r>
              <a:rPr sz="2300" dirty="0">
                <a:solidFill>
                  <a:schemeClr val="tx1"/>
                </a:solidFill>
                <a:latin typeface="Arial"/>
                <a:cs typeface="Arial"/>
              </a:rPr>
              <a:t> α</a:t>
            </a:r>
            <a:r>
              <a:rPr sz="2300" dirty="0" err="1">
                <a:solidFill>
                  <a:schemeClr val="tx1"/>
                </a:solidFill>
                <a:latin typeface="Arial"/>
                <a:cs typeface="Arial"/>
              </a:rPr>
              <a:t>νθεκτικότητ</a:t>
            </a:r>
            <a:r>
              <a:rPr sz="2300" dirty="0">
                <a:solidFill>
                  <a:schemeClr val="tx1"/>
                </a:solidFill>
                <a:latin typeface="Arial"/>
                <a:cs typeface="Arial"/>
              </a:rPr>
              <a:t>ας και της ανταγωνιστικότητας </a:t>
            </a:r>
          </a:p>
          <a:p>
            <a:pPr defTabSz="376779">
              <a:defRPr sz="2700">
                <a:solidFill>
                  <a:srgbClr val="5E5E5E"/>
                </a:solidFill>
                <a:latin typeface="Arial"/>
                <a:ea typeface="Arial"/>
                <a:cs typeface="Arial"/>
                <a:sym typeface="Arial"/>
              </a:defRPr>
            </a:pPr>
            <a:r>
              <a:rPr sz="2300" dirty="0" err="1">
                <a:solidFill>
                  <a:schemeClr val="tx1"/>
                </a:solidFill>
              </a:rPr>
              <a:t>της</a:t>
            </a:r>
            <a:r>
              <a:rPr sz="2300" dirty="0">
                <a:solidFill>
                  <a:schemeClr val="tx1"/>
                </a:solidFill>
              </a:rPr>
              <a:t> </a:t>
            </a:r>
            <a:r>
              <a:rPr sz="2300" dirty="0" err="1">
                <a:solidFill>
                  <a:schemeClr val="tx1"/>
                </a:solidFill>
              </a:rPr>
              <a:t>οικονομί</a:t>
            </a:r>
            <a:r>
              <a:rPr sz="2300" dirty="0">
                <a:solidFill>
                  <a:schemeClr val="tx1"/>
                </a:solidFill>
              </a:rPr>
              <a:t>ας</a:t>
            </a:r>
          </a:p>
        </p:txBody>
      </p:sp>
      <p:sp>
        <p:nvSpPr>
          <p:cNvPr id="543" name="Άξονας…"/>
          <p:cNvSpPr txBox="1"/>
          <p:nvPr/>
        </p:nvSpPr>
        <p:spPr>
          <a:xfrm>
            <a:off x="12106712" y="7703672"/>
            <a:ext cx="2577092" cy="1592649"/>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p>
            <a:pPr defTabSz="376779">
              <a:defRPr sz="2700">
                <a:solidFill>
                  <a:srgbClr val="5E5E5E"/>
                </a:solidFill>
                <a:latin typeface="Arial"/>
                <a:ea typeface="Arial"/>
                <a:cs typeface="Arial"/>
                <a:sym typeface="Arial"/>
              </a:defRPr>
            </a:pPr>
            <a:r>
              <a:rPr lang="en-US" sz="2600" dirty="0" err="1">
                <a:solidFill>
                  <a:srgbClr val="4B6EAF"/>
                </a:solidFill>
                <a:latin typeface="Arial"/>
                <a:cs typeface="Arial"/>
              </a:rPr>
              <a:t>Ά</a:t>
            </a:r>
            <a:r>
              <a:rPr lang="el-GR" sz="2600" dirty="0" err="1">
                <a:solidFill>
                  <a:srgbClr val="4B6EAF"/>
                </a:solidFill>
                <a:latin typeface="Arial"/>
                <a:cs typeface="Arial"/>
              </a:rPr>
              <a:t>ξονας</a:t>
            </a:r>
            <a:r>
              <a:rPr lang="el-GR" sz="2600" dirty="0">
                <a:solidFill>
                  <a:srgbClr val="4B6EAF"/>
                </a:solidFill>
                <a:latin typeface="Arial"/>
                <a:cs typeface="Arial"/>
              </a:rPr>
              <a:t> </a:t>
            </a:r>
            <a:endParaRPr lang="en-US" sz="2600" dirty="0">
              <a:solidFill>
                <a:srgbClr val="4B6EAF"/>
              </a:solidFill>
              <a:latin typeface="Arial"/>
              <a:cs typeface="Arial"/>
            </a:endParaRPr>
          </a:p>
          <a:p>
            <a:pPr defTabSz="376779">
              <a:defRPr sz="2700">
                <a:solidFill>
                  <a:srgbClr val="5E5E5E"/>
                </a:solidFill>
                <a:latin typeface="Arial"/>
                <a:ea typeface="Arial"/>
                <a:cs typeface="Arial"/>
                <a:sym typeface="Arial"/>
              </a:defRPr>
            </a:pPr>
            <a:r>
              <a:rPr lang="el-GR" sz="2600" dirty="0">
                <a:solidFill>
                  <a:srgbClr val="4B6EAF"/>
                </a:solidFill>
                <a:latin typeface="Arial"/>
                <a:cs typeface="Arial"/>
              </a:rPr>
              <a:t>Πολιτικής </a:t>
            </a:r>
            <a:r>
              <a:rPr lang="en-US" sz="2600" dirty="0">
                <a:solidFill>
                  <a:srgbClr val="4B6EAF"/>
                </a:solidFill>
                <a:latin typeface="Arial"/>
                <a:cs typeface="Arial"/>
              </a:rPr>
              <a:t>4:</a:t>
            </a:r>
            <a:endParaRPr sz="2600" dirty="0">
              <a:solidFill>
                <a:srgbClr val="4B6EAF"/>
              </a:solidFill>
            </a:endParaRPr>
          </a:p>
          <a:p>
            <a:pPr defTabSz="376779">
              <a:defRPr sz="2700">
                <a:solidFill>
                  <a:srgbClr val="5E5E5E"/>
                </a:solidFill>
                <a:latin typeface="Arial"/>
                <a:ea typeface="Arial"/>
                <a:cs typeface="Arial"/>
                <a:sym typeface="Arial"/>
              </a:defRPr>
            </a:pPr>
            <a:r>
              <a:rPr sz="2300" dirty="0" err="1">
                <a:solidFill>
                  <a:schemeClr val="tx1"/>
                </a:solidFill>
              </a:rPr>
              <a:t>Προς</a:t>
            </a:r>
            <a:r>
              <a:rPr lang="el-GR" sz="2300" dirty="0">
                <a:solidFill>
                  <a:schemeClr val="tx1"/>
                </a:solidFill>
              </a:rPr>
              <a:t> </a:t>
            </a:r>
            <a:r>
              <a:rPr sz="2300" dirty="0" err="1">
                <a:solidFill>
                  <a:schemeClr val="tx1"/>
                </a:solidFill>
              </a:rPr>
              <a:t>μι</a:t>
            </a:r>
            <a:r>
              <a:rPr sz="2300" dirty="0">
                <a:solidFill>
                  <a:schemeClr val="tx1"/>
                </a:solidFill>
              </a:rPr>
              <a:t>α ψηφιακή εποχή</a:t>
            </a:r>
          </a:p>
        </p:txBody>
      </p:sp>
      <p:sp>
        <p:nvSpPr>
          <p:cNvPr id="544" name="Άξονας…"/>
          <p:cNvSpPr txBox="1"/>
          <p:nvPr/>
        </p:nvSpPr>
        <p:spPr>
          <a:xfrm>
            <a:off x="15669859" y="7703672"/>
            <a:ext cx="3093671" cy="2300535"/>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p>
            <a:pPr defTabSz="376779">
              <a:defRPr sz="2700">
                <a:solidFill>
                  <a:srgbClr val="5E5E5E"/>
                </a:solidFill>
                <a:latin typeface="Arial"/>
                <a:ea typeface="Arial"/>
                <a:cs typeface="Arial"/>
                <a:sym typeface="Arial"/>
              </a:defRPr>
            </a:pPr>
            <a:r>
              <a:rPr lang="en-US" sz="2600" dirty="0" err="1">
                <a:solidFill>
                  <a:srgbClr val="4B6EAF"/>
                </a:solidFill>
                <a:latin typeface="Arial"/>
                <a:cs typeface="Arial"/>
              </a:rPr>
              <a:t>Ά</a:t>
            </a:r>
            <a:r>
              <a:rPr lang="el-GR" sz="2600" dirty="0" err="1">
                <a:solidFill>
                  <a:srgbClr val="4B6EAF"/>
                </a:solidFill>
                <a:latin typeface="Arial"/>
                <a:cs typeface="Arial"/>
              </a:rPr>
              <a:t>ξονας</a:t>
            </a:r>
            <a:r>
              <a:rPr lang="el-GR" sz="2600" dirty="0">
                <a:solidFill>
                  <a:srgbClr val="4B6EAF"/>
                </a:solidFill>
                <a:latin typeface="Arial"/>
                <a:cs typeface="Arial"/>
              </a:rPr>
              <a:t> </a:t>
            </a:r>
            <a:endParaRPr lang="en-US" sz="2600" dirty="0">
              <a:solidFill>
                <a:srgbClr val="4B6EAF"/>
              </a:solidFill>
              <a:latin typeface="Arial"/>
              <a:cs typeface="Arial"/>
            </a:endParaRPr>
          </a:p>
          <a:p>
            <a:pPr defTabSz="376779">
              <a:defRPr sz="2700">
                <a:solidFill>
                  <a:srgbClr val="5E5E5E"/>
                </a:solidFill>
                <a:latin typeface="Arial"/>
                <a:ea typeface="Arial"/>
                <a:cs typeface="Arial"/>
                <a:sym typeface="Arial"/>
              </a:defRPr>
            </a:pPr>
            <a:r>
              <a:rPr lang="el-GR" sz="2600" dirty="0">
                <a:solidFill>
                  <a:srgbClr val="4B6EAF"/>
                </a:solidFill>
                <a:latin typeface="Arial"/>
                <a:cs typeface="Arial"/>
              </a:rPr>
              <a:t>Πολιτικής </a:t>
            </a:r>
            <a:r>
              <a:rPr lang="en-US" sz="2600" dirty="0">
                <a:solidFill>
                  <a:srgbClr val="4B6EAF"/>
                </a:solidFill>
                <a:latin typeface="Arial"/>
                <a:cs typeface="Arial"/>
              </a:rPr>
              <a:t>5:</a:t>
            </a:r>
          </a:p>
          <a:p>
            <a:pPr defTabSz="376779">
              <a:defRPr sz="2700">
                <a:solidFill>
                  <a:srgbClr val="5E5E5E"/>
                </a:solidFill>
                <a:latin typeface="Arial"/>
                <a:ea typeface="Arial"/>
                <a:cs typeface="Arial"/>
                <a:sym typeface="Arial"/>
              </a:defRPr>
            </a:pPr>
            <a:r>
              <a:rPr lang="el-GR" sz="2300" dirty="0" err="1">
                <a:solidFill>
                  <a:schemeClr val="tx1"/>
                </a:solidFill>
                <a:latin typeface="Arial"/>
                <a:cs typeface="Arial"/>
              </a:rPr>
              <a:t>Απασχ</a:t>
            </a:r>
            <a:r>
              <a:rPr lang="en-US" sz="2300" dirty="0" err="1">
                <a:solidFill>
                  <a:schemeClr val="tx1"/>
                </a:solidFill>
                <a:latin typeface="Arial"/>
                <a:cs typeface="Arial"/>
              </a:rPr>
              <a:t>ό</a:t>
            </a:r>
            <a:r>
              <a:rPr lang="el-GR" sz="2300" dirty="0" err="1">
                <a:solidFill>
                  <a:schemeClr val="tx1"/>
                </a:solidFill>
                <a:latin typeface="Arial"/>
                <a:cs typeface="Arial"/>
              </a:rPr>
              <a:t>ληση</a:t>
            </a:r>
            <a:r>
              <a:rPr lang="el-GR" sz="2300" dirty="0">
                <a:solidFill>
                  <a:schemeClr val="tx1"/>
                </a:solidFill>
                <a:latin typeface="Arial"/>
                <a:cs typeface="Arial"/>
              </a:rPr>
              <a:t>, κοινωνική προστασία, εκπαίδευση και ανθρώπινο δυναμικό</a:t>
            </a:r>
          </a:p>
        </p:txBody>
      </p:sp>
      <p:sp>
        <p:nvSpPr>
          <p:cNvPr id="545" name="Rectangle"/>
          <p:cNvSpPr/>
          <p:nvPr/>
        </p:nvSpPr>
        <p:spPr>
          <a:xfrm>
            <a:off x="1663306" y="4223295"/>
            <a:ext cx="2603219" cy="708746"/>
          </a:xfrm>
          <a:prstGeom prst="rect">
            <a:avLst/>
          </a:prstGeom>
          <a:solidFill>
            <a:srgbClr val="B7DFF6"/>
          </a:solidFill>
          <a:ln w="12700">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p>
        </p:txBody>
      </p:sp>
      <p:pic>
        <p:nvPicPr>
          <p:cNvPr id="546" name="shutterstock_1189798327.jpg" descr="shutterstock_1189798327.jpg"/>
          <p:cNvPicPr>
            <a:picLocks noChangeAspect="1"/>
          </p:cNvPicPr>
          <p:nvPr/>
        </p:nvPicPr>
        <p:blipFill>
          <a:blip r:embed="rId2"/>
          <a:srcRect l="15202" r="28543"/>
          <a:stretch>
            <a:fillRect/>
          </a:stretch>
        </p:blipFill>
        <p:spPr>
          <a:xfrm>
            <a:off x="1684757" y="4930562"/>
            <a:ext cx="2581769" cy="2581768"/>
          </a:xfrm>
          <a:prstGeom prst="rect">
            <a:avLst/>
          </a:prstGeom>
          <a:ln w="12700">
            <a:miter lim="400000"/>
          </a:ln>
        </p:spPr>
      </p:pic>
      <p:sp>
        <p:nvSpPr>
          <p:cNvPr id="547" name="74,1εκ."/>
          <p:cNvSpPr txBox="1"/>
          <p:nvPr/>
        </p:nvSpPr>
        <p:spPr>
          <a:xfrm>
            <a:off x="2134180" y="4223295"/>
            <a:ext cx="1682922" cy="655149"/>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lvl1pPr defTabSz="457200">
              <a:lnSpc>
                <a:spcPct val="100000"/>
              </a:lnSpc>
              <a:defRPr sz="4500" b="1">
                <a:solidFill>
                  <a:srgbClr val="4B6EAF"/>
                </a:solidFill>
                <a:latin typeface="Arial"/>
                <a:ea typeface="Arial"/>
                <a:cs typeface="Arial"/>
                <a:sym typeface="Arial"/>
              </a:defRPr>
            </a:lvl1pPr>
          </a:lstStyle>
          <a:p>
            <a:r>
              <a:rPr sz="3708" dirty="0"/>
              <a:t>74,1εκ.</a:t>
            </a:r>
          </a:p>
        </p:txBody>
      </p:sp>
      <p:sp>
        <p:nvSpPr>
          <p:cNvPr id="548" name="Rectangle"/>
          <p:cNvSpPr/>
          <p:nvPr/>
        </p:nvSpPr>
        <p:spPr>
          <a:xfrm>
            <a:off x="5113978" y="2667237"/>
            <a:ext cx="2581768" cy="2329452"/>
          </a:xfrm>
          <a:prstGeom prst="rect">
            <a:avLst/>
          </a:prstGeom>
          <a:solidFill>
            <a:srgbClr val="C4D65B"/>
          </a:solidFill>
          <a:ln w="12700">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solidFill>
                <a:srgbClr val="C4D65B"/>
              </a:solidFill>
            </a:endParaRPr>
          </a:p>
        </p:txBody>
      </p:sp>
      <p:pic>
        <p:nvPicPr>
          <p:cNvPr id="549" name="shutterstock_1931315510.jpg" descr="shutterstock_1931315510.jpg"/>
          <p:cNvPicPr>
            <a:picLocks noChangeAspect="1"/>
          </p:cNvPicPr>
          <p:nvPr/>
        </p:nvPicPr>
        <p:blipFill>
          <a:blip r:embed="rId3"/>
          <a:srcRect l="16433" t="35468" r="48080" b="11301"/>
          <a:stretch>
            <a:fillRect/>
          </a:stretch>
        </p:blipFill>
        <p:spPr>
          <a:xfrm flipH="1">
            <a:off x="5113978" y="4995210"/>
            <a:ext cx="2581768" cy="2581768"/>
          </a:xfrm>
          <a:prstGeom prst="rect">
            <a:avLst/>
          </a:prstGeom>
          <a:ln w="12700">
            <a:miter lim="400000"/>
          </a:ln>
        </p:spPr>
      </p:pic>
      <p:sp>
        <p:nvSpPr>
          <p:cNvPr id="550" name="447,6εκ."/>
          <p:cNvSpPr txBox="1"/>
          <p:nvPr/>
        </p:nvSpPr>
        <p:spPr>
          <a:xfrm>
            <a:off x="5458591" y="4190422"/>
            <a:ext cx="2120003" cy="655149"/>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lvl1pPr defTabSz="457200">
              <a:lnSpc>
                <a:spcPct val="100000"/>
              </a:lnSpc>
              <a:defRPr sz="4500" b="1">
                <a:solidFill>
                  <a:srgbClr val="4B6EAF"/>
                </a:solidFill>
                <a:latin typeface="Arial"/>
                <a:ea typeface="Arial"/>
                <a:cs typeface="Arial"/>
                <a:sym typeface="Arial"/>
              </a:defRPr>
            </a:lvl1pPr>
          </a:lstStyle>
          <a:p>
            <a:r>
              <a:rPr sz="3708" dirty="0"/>
              <a:t>447,6εκ.</a:t>
            </a:r>
          </a:p>
        </p:txBody>
      </p:sp>
      <p:sp>
        <p:nvSpPr>
          <p:cNvPr id="551" name="Rectangle"/>
          <p:cNvSpPr/>
          <p:nvPr/>
        </p:nvSpPr>
        <p:spPr>
          <a:xfrm>
            <a:off x="8566883" y="2285949"/>
            <a:ext cx="2581768" cy="2710739"/>
          </a:xfrm>
          <a:prstGeom prst="rect">
            <a:avLst/>
          </a:prstGeom>
          <a:solidFill>
            <a:srgbClr val="F7ED65"/>
          </a:solidFill>
          <a:ln w="12700">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p>
        </p:txBody>
      </p:sp>
      <p:pic>
        <p:nvPicPr>
          <p:cNvPr id="552" name="pillar photos for website-ECONOMY.jpg" descr="pillar photos for website-ECONOMY.jpg"/>
          <p:cNvPicPr>
            <a:picLocks noChangeAspect="1"/>
          </p:cNvPicPr>
          <p:nvPr/>
        </p:nvPicPr>
        <p:blipFill>
          <a:blip r:embed="rId4"/>
          <a:srcRect l="37225" t="8083" r="14493" b="22367"/>
          <a:stretch>
            <a:fillRect/>
          </a:stretch>
        </p:blipFill>
        <p:spPr>
          <a:xfrm>
            <a:off x="8564649" y="4995210"/>
            <a:ext cx="2581768" cy="2581768"/>
          </a:xfrm>
          <a:prstGeom prst="rect">
            <a:avLst/>
          </a:prstGeom>
          <a:ln w="12700">
            <a:miter lim="400000"/>
          </a:ln>
        </p:spPr>
      </p:pic>
      <p:sp>
        <p:nvSpPr>
          <p:cNvPr id="553" name="449,3εκ."/>
          <p:cNvSpPr txBox="1"/>
          <p:nvPr/>
        </p:nvSpPr>
        <p:spPr>
          <a:xfrm>
            <a:off x="8867350" y="4138294"/>
            <a:ext cx="2004416" cy="655149"/>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lvl1pPr defTabSz="457200">
              <a:lnSpc>
                <a:spcPct val="100000"/>
              </a:lnSpc>
              <a:defRPr sz="4500" b="1">
                <a:solidFill>
                  <a:srgbClr val="4B6EAF"/>
                </a:solidFill>
                <a:latin typeface="Arial"/>
                <a:ea typeface="Arial"/>
                <a:cs typeface="Arial"/>
                <a:sym typeface="Arial"/>
              </a:defRPr>
            </a:lvl1pPr>
          </a:lstStyle>
          <a:p>
            <a:r>
              <a:rPr sz="3708" dirty="0"/>
              <a:t>449,3εκ.</a:t>
            </a:r>
          </a:p>
        </p:txBody>
      </p:sp>
      <p:sp>
        <p:nvSpPr>
          <p:cNvPr id="554" name="Rectangle"/>
          <p:cNvSpPr/>
          <p:nvPr/>
        </p:nvSpPr>
        <p:spPr>
          <a:xfrm>
            <a:off x="12102036" y="4065759"/>
            <a:ext cx="2581768" cy="930929"/>
          </a:xfrm>
          <a:prstGeom prst="rect">
            <a:avLst/>
          </a:prstGeom>
          <a:solidFill>
            <a:srgbClr val="E99B4A"/>
          </a:solidFill>
          <a:ln w="12700">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p>
        </p:txBody>
      </p:sp>
      <p:pic>
        <p:nvPicPr>
          <p:cNvPr id="555" name="pillar photos for website-DIGITAL.jpg" descr="pillar photos for website-DIGITAL.jpg"/>
          <p:cNvPicPr>
            <a:picLocks noChangeAspect="1"/>
          </p:cNvPicPr>
          <p:nvPr/>
        </p:nvPicPr>
        <p:blipFill>
          <a:blip r:embed="rId5"/>
          <a:srcRect l="13063" t="1117" r="32917" b="21195"/>
          <a:stretch>
            <a:fillRect/>
          </a:stretch>
        </p:blipFill>
        <p:spPr>
          <a:xfrm>
            <a:off x="12106712" y="4995210"/>
            <a:ext cx="2581768" cy="2581768"/>
          </a:xfrm>
          <a:prstGeom prst="rect">
            <a:avLst/>
          </a:prstGeom>
          <a:ln w="12700">
            <a:miter lim="400000"/>
          </a:ln>
        </p:spPr>
      </p:pic>
      <p:sp>
        <p:nvSpPr>
          <p:cNvPr id="556" name="89,4εκ."/>
          <p:cNvSpPr txBox="1"/>
          <p:nvPr/>
        </p:nvSpPr>
        <p:spPr>
          <a:xfrm>
            <a:off x="12727658" y="4147729"/>
            <a:ext cx="1698900" cy="769346"/>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p>
            <a:pPr defTabSz="376779">
              <a:defRPr sz="5400" b="1">
                <a:solidFill>
                  <a:srgbClr val="FFFFFF"/>
                </a:solidFill>
                <a:latin typeface="Arial"/>
                <a:ea typeface="Arial"/>
                <a:cs typeface="Arial"/>
                <a:sym typeface="Arial"/>
              </a:defRPr>
            </a:pPr>
            <a:r>
              <a:rPr sz="3708" dirty="0"/>
              <a:t>89,4εκ</a:t>
            </a:r>
            <a:r>
              <a:rPr sz="4450" dirty="0"/>
              <a:t>.</a:t>
            </a:r>
          </a:p>
        </p:txBody>
      </p:sp>
      <p:sp>
        <p:nvSpPr>
          <p:cNvPr id="557" name="Rectangle"/>
          <p:cNvSpPr/>
          <p:nvPr/>
        </p:nvSpPr>
        <p:spPr>
          <a:xfrm>
            <a:off x="15669859" y="3536460"/>
            <a:ext cx="2572420" cy="1504162"/>
          </a:xfrm>
          <a:prstGeom prst="rect">
            <a:avLst/>
          </a:prstGeom>
          <a:solidFill>
            <a:srgbClr val="4679B8"/>
          </a:solidFill>
          <a:ln w="12700">
            <a:miter lim="400000"/>
          </a:ln>
        </p:spPr>
        <p:txBody>
          <a:bodyPr lIns="41863" tIns="41863" rIns="41863" bIns="41863" anchor="ctr"/>
          <a:lstStyle/>
          <a:p>
            <a:pPr defTabSz="931480">
              <a:defRPr sz="3200">
                <a:solidFill>
                  <a:srgbClr val="FFFFFF"/>
                </a:solidFill>
                <a:latin typeface="Graphik"/>
                <a:ea typeface="Graphik"/>
                <a:cs typeface="Graphik"/>
                <a:sym typeface="Graphik"/>
              </a:defRPr>
            </a:pPr>
            <a:endParaRPr sz="2637"/>
          </a:p>
        </p:txBody>
      </p:sp>
      <p:pic>
        <p:nvPicPr>
          <p:cNvPr id="558" name="beautiful-blur-casual-935756.jpg" descr="beautiful-blur-casual-935756.jpg"/>
          <p:cNvPicPr>
            <a:picLocks noChangeAspect="1"/>
          </p:cNvPicPr>
          <p:nvPr/>
        </p:nvPicPr>
        <p:blipFill>
          <a:blip r:embed="rId6"/>
          <a:srcRect l="21066" t="5540" r="19654" b="5540"/>
          <a:stretch>
            <a:fillRect/>
          </a:stretch>
        </p:blipFill>
        <p:spPr>
          <a:xfrm>
            <a:off x="15674535" y="5039143"/>
            <a:ext cx="2567742" cy="2581768"/>
          </a:xfrm>
          <a:prstGeom prst="rect">
            <a:avLst/>
          </a:prstGeom>
          <a:ln w="12700">
            <a:miter lim="400000"/>
          </a:ln>
        </p:spPr>
      </p:pic>
      <p:sp>
        <p:nvSpPr>
          <p:cNvPr id="559" name="172,9εκ."/>
          <p:cNvSpPr txBox="1"/>
          <p:nvPr/>
        </p:nvSpPr>
        <p:spPr>
          <a:xfrm>
            <a:off x="15979002" y="4223295"/>
            <a:ext cx="1944782" cy="655149"/>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lvl1pPr defTabSz="457200">
              <a:lnSpc>
                <a:spcPct val="100000"/>
              </a:lnSpc>
              <a:defRPr sz="4500" b="1">
                <a:solidFill>
                  <a:srgbClr val="FFFFFF"/>
                </a:solidFill>
                <a:latin typeface="Arial"/>
                <a:ea typeface="Arial"/>
                <a:cs typeface="Arial"/>
                <a:sym typeface="Arial"/>
              </a:defRPr>
            </a:lvl1pPr>
          </a:lstStyle>
          <a:p>
            <a:r>
              <a:rPr sz="3708" dirty="0"/>
              <a:t>172,9εκ.</a:t>
            </a:r>
          </a:p>
        </p:txBody>
      </p:sp>
      <p:sp>
        <p:nvSpPr>
          <p:cNvPr id="39" name="Subtitle here">
            <a:extLst>
              <a:ext uri="{FF2B5EF4-FFF2-40B4-BE49-F238E27FC236}">
                <a16:creationId xmlns:a16="http://schemas.microsoft.com/office/drawing/2014/main" id="{AEF8D3BD-3950-4D9E-8E6C-2945A6B99D7C}"/>
              </a:ext>
            </a:extLst>
          </p:cNvPr>
          <p:cNvSpPr txBox="1"/>
          <p:nvPr/>
        </p:nvSpPr>
        <p:spPr>
          <a:xfrm>
            <a:off x="954000" y="954000"/>
            <a:ext cx="11361825" cy="930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500" dirty="0"/>
              <a:t>Εθνικό ΣΑΑ - </a:t>
            </a:r>
            <a:r>
              <a:rPr lang="el-GR" sz="4000" dirty="0">
                <a:solidFill>
                  <a:srgbClr val="88CBF0"/>
                </a:solidFill>
              </a:rPr>
              <a:t>5 Άξονες Πολιτικής</a:t>
            </a:r>
            <a:endParaRPr sz="4000" dirty="0">
              <a:solidFill>
                <a:srgbClr val="88CBF0"/>
              </a:solidFill>
            </a:endParaRPr>
          </a:p>
        </p:txBody>
      </p:sp>
      <p:sp>
        <p:nvSpPr>
          <p:cNvPr id="24" name="89,4εκ.">
            <a:extLst>
              <a:ext uri="{FF2B5EF4-FFF2-40B4-BE49-F238E27FC236}">
                <a16:creationId xmlns:a16="http://schemas.microsoft.com/office/drawing/2014/main" id="{A5D0FD9A-60FB-4011-BEA5-D736B39A6DA9}"/>
              </a:ext>
            </a:extLst>
          </p:cNvPr>
          <p:cNvSpPr txBox="1"/>
          <p:nvPr/>
        </p:nvSpPr>
        <p:spPr>
          <a:xfrm>
            <a:off x="12475840" y="3114329"/>
            <a:ext cx="2202535" cy="1007873"/>
          </a:xfrm>
          <a:prstGeom prst="rect">
            <a:avLst/>
          </a:prstGeom>
          <a:ln w="12700">
            <a:miter lim="400000"/>
          </a:ln>
          <a:extLst>
            <a:ext uri="{C572A759-6A51-4108-AA02-DFA0A04FC94B}">
              <ma14:wrappingTextBoxFlag xmlns="" xmlns:ma14="http://schemas.microsoft.com/office/mac/drawingml/2011/main" val="1"/>
            </a:ext>
          </a:extLst>
        </p:spPr>
        <p:txBody>
          <a:bodyPr wrap="square" lIns="41863" tIns="41863" rIns="41863" bIns="41863">
            <a:spAutoFit/>
          </a:bodyPr>
          <a:lstStyle/>
          <a:p>
            <a:pPr defTabSz="376779">
              <a:defRPr sz="5400" b="1">
                <a:solidFill>
                  <a:srgbClr val="FFFFFF"/>
                </a:solidFill>
                <a:latin typeface="Arial"/>
                <a:ea typeface="Arial"/>
                <a:cs typeface="Arial"/>
                <a:sym typeface="Arial"/>
              </a:defRPr>
            </a:pPr>
            <a:r>
              <a:rPr lang="el-GR" sz="6000" dirty="0">
                <a:solidFill>
                  <a:srgbClr val="984D1D"/>
                </a:solidFill>
              </a:rPr>
              <a:t>282</a:t>
            </a:r>
            <a:r>
              <a:rPr lang="el-GR" sz="4000" dirty="0">
                <a:solidFill>
                  <a:srgbClr val="984D1D"/>
                </a:solidFill>
              </a:rPr>
              <a:t>ε</a:t>
            </a:r>
            <a:r>
              <a:rPr sz="4000" dirty="0">
                <a:solidFill>
                  <a:srgbClr val="984D1D"/>
                </a:solidFill>
              </a:rPr>
              <a:t>κ</a:t>
            </a:r>
            <a:r>
              <a:rPr sz="4800" dirty="0">
                <a:solidFill>
                  <a:srgbClr val="984D1D"/>
                </a:solidFill>
              </a:rPr>
              <a:t>.</a:t>
            </a:r>
            <a:endParaRPr sz="5400" dirty="0">
              <a:solidFill>
                <a:srgbClr val="984D1D"/>
              </a:solidFill>
            </a:endParaRPr>
          </a:p>
        </p:txBody>
      </p:sp>
      <p:sp>
        <p:nvSpPr>
          <p:cNvPr id="25" name="Line">
            <a:extLst>
              <a:ext uri="{FF2B5EF4-FFF2-40B4-BE49-F238E27FC236}">
                <a16:creationId xmlns:a16="http://schemas.microsoft.com/office/drawing/2014/main" id="{47C6624E-29E8-4559-8C45-45951C59CF53}"/>
              </a:ext>
            </a:extLst>
          </p:cNvPr>
          <p:cNvSpPr/>
          <p:nvPr/>
        </p:nvSpPr>
        <p:spPr>
          <a:xfrm flipV="1">
            <a:off x="13092199" y="2119949"/>
            <a:ext cx="836071" cy="713142"/>
          </a:xfrm>
          <a:prstGeom prst="line">
            <a:avLst/>
          </a:prstGeom>
          <a:ln w="25400">
            <a:solidFill>
              <a:schemeClr val="bg1">
                <a:lumMod val="75000"/>
              </a:schemeClr>
            </a:solidFill>
            <a:miter lim="400000"/>
          </a:ln>
        </p:spPr>
        <p:txBody>
          <a:bodyPr lIns="50800" tIns="50800" rIns="50800" bIns="50800" anchor="ctr"/>
          <a:lstStyle/>
          <a:p>
            <a:endParaRPr/>
          </a:p>
        </p:txBody>
      </p:sp>
      <p:sp>
        <p:nvSpPr>
          <p:cNvPr id="27" name="TextBox 26">
            <a:extLst>
              <a:ext uri="{FF2B5EF4-FFF2-40B4-BE49-F238E27FC236}">
                <a16:creationId xmlns:a16="http://schemas.microsoft.com/office/drawing/2014/main" id="{E9378C68-C6B5-420C-ABD7-F5094E601C97}"/>
              </a:ext>
            </a:extLst>
          </p:cNvPr>
          <p:cNvSpPr txBox="1"/>
          <p:nvPr/>
        </p:nvSpPr>
        <p:spPr>
          <a:xfrm>
            <a:off x="12315825" y="1193036"/>
            <a:ext cx="7510241"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300" b="1" dirty="0">
                <a:solidFill>
                  <a:srgbClr val="984D1D"/>
                </a:solidFill>
                <a:latin typeface="Arial"/>
                <a:cs typeface="Arial"/>
              </a:rPr>
              <a:t>Συνολική επένδυση, σε συνδυασμό με σειρά δράσεων ψηφιακής υφής στους υπόλοιπους άξονες</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BD95E8-80BD-D049-9C11-925836E8B452}"/>
              </a:ext>
            </a:extLst>
          </p:cNvPr>
          <p:cNvGrpSpPr/>
          <p:nvPr/>
        </p:nvGrpSpPr>
        <p:grpSpPr>
          <a:xfrm>
            <a:off x="1878391" y="3301041"/>
            <a:ext cx="15757476" cy="5805378"/>
            <a:chOff x="2651573" y="2876636"/>
            <a:chExt cx="14870309" cy="6861814"/>
          </a:xfrm>
        </p:grpSpPr>
        <p:sp>
          <p:nvSpPr>
            <p:cNvPr id="10" name="Rectangle 9"/>
            <p:cNvSpPr/>
            <p:nvPr/>
          </p:nvSpPr>
          <p:spPr>
            <a:xfrm rot="297575">
              <a:off x="2651573" y="2876636"/>
              <a:ext cx="6275104" cy="6811570"/>
            </a:xfrm>
            <a:prstGeom prst="rect">
              <a:avLst/>
            </a:prstGeom>
            <a:solidFill>
              <a:schemeClr val="tx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54"/>
            </a:p>
          </p:txBody>
        </p:sp>
        <p:sp>
          <p:nvSpPr>
            <p:cNvPr id="11" name="Rectangle 10"/>
            <p:cNvSpPr/>
            <p:nvPr/>
          </p:nvSpPr>
          <p:spPr>
            <a:xfrm>
              <a:off x="2652895" y="2926880"/>
              <a:ext cx="6275104" cy="6811570"/>
            </a:xfrm>
            <a:prstGeom prst="rect">
              <a:avLst/>
            </a:prstGeom>
            <a:gradFill flip="none" rotWithShape="1">
              <a:gsLst>
                <a:gs pos="0">
                  <a:schemeClr val="accent1">
                    <a:lumMod val="50000"/>
                  </a:schemeClr>
                </a:gs>
                <a:gs pos="50000">
                  <a:schemeClr val="accent1">
                    <a:lumMod val="75000"/>
                  </a:schemeClr>
                </a:gs>
                <a:gs pos="100000">
                  <a:schemeClr val="accent1"/>
                </a:gs>
              </a:gsLst>
              <a:lin ang="18900000" scaled="1"/>
              <a:tileRect/>
            </a:gradFill>
            <a:ln w="0">
              <a:noFill/>
              <a:prstDash val="solid"/>
              <a:round/>
              <a:headEnd/>
              <a:tailEnd/>
            </a:ln>
          </p:spPr>
          <p:txBody>
            <a:bodyPr vert="horz" wrap="square" lIns="1506674" tIns="150667" rIns="1506674" bIns="150667" numCol="1" anchor="ctr" anchorCtr="1" compatLnSpc="1">
              <a:prstTxWarp prst="textNoShape">
                <a:avLst/>
              </a:prstTxWarp>
            </a:bodyPr>
            <a:lstStyle/>
            <a:p>
              <a:endParaRPr lang="en-US" sz="2965">
                <a:solidFill>
                  <a:schemeClr val="bg1"/>
                </a:solidFill>
                <a:latin typeface="Arial" pitchFamily="34" charset="0"/>
                <a:cs typeface="Arial" pitchFamily="34" charset="0"/>
              </a:endParaRPr>
            </a:p>
          </p:txBody>
        </p:sp>
        <p:sp>
          <p:nvSpPr>
            <p:cNvPr id="7" name="TextBox 6"/>
            <p:cNvSpPr txBox="1"/>
            <p:nvPr/>
          </p:nvSpPr>
          <p:spPr>
            <a:xfrm>
              <a:off x="3536448" y="4708461"/>
              <a:ext cx="4313766" cy="2655626"/>
            </a:xfrm>
            <a:prstGeom prst="rect">
              <a:avLst/>
            </a:prstGeom>
            <a:noFill/>
          </p:spPr>
          <p:txBody>
            <a:bodyPr wrap="square" rtlCol="0">
              <a:spAutoFit/>
            </a:bodyPr>
            <a:lstStyle/>
            <a:p>
              <a:pPr lvl="0" algn="ctr"/>
              <a:r>
                <a:rPr lang="el-GR" sz="2800" dirty="0">
                  <a:solidFill>
                    <a:schemeClr val="bg1"/>
                  </a:solidFill>
                  <a:latin typeface="Arial" pitchFamily="34" charset="0"/>
                  <a:cs typeface="Arial" pitchFamily="34" charset="0"/>
                </a:rPr>
                <a:t>Σχεδιασμός και υλοποίηση έργων Υφυπουργείου που εμπίπτουν στον Άξονα Πολιτικής 4</a:t>
              </a:r>
              <a:endParaRPr lang="en-US" sz="2800" dirty="0">
                <a:solidFill>
                  <a:schemeClr val="bg1"/>
                </a:solidFill>
                <a:latin typeface="Arial" pitchFamily="34" charset="0"/>
                <a:cs typeface="Arial" pitchFamily="34" charset="0"/>
              </a:endParaRPr>
            </a:p>
          </p:txBody>
        </p:sp>
        <p:sp>
          <p:nvSpPr>
            <p:cNvPr id="6" name="Rounded Rectangle 5"/>
            <p:cNvSpPr/>
            <p:nvPr/>
          </p:nvSpPr>
          <p:spPr>
            <a:xfrm>
              <a:off x="3432662" y="3184828"/>
              <a:ext cx="4756204" cy="893550"/>
            </a:xfrm>
            <a:prstGeom prst="roundRect">
              <a:avLst>
                <a:gd name="adj" fmla="val 50000"/>
              </a:avLst>
            </a:prstGeom>
            <a:solidFill>
              <a:schemeClr val="bg1"/>
            </a:solidFill>
            <a:ln>
              <a:noFill/>
            </a:ln>
            <a:effectLst>
              <a:innerShdw blurRad="38100" dist="50800" dir="162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000" b="1" dirty="0">
                  <a:solidFill>
                    <a:srgbClr val="4B6EAF"/>
                  </a:solidFill>
                  <a:latin typeface="Arial" pitchFamily="34" charset="0"/>
                  <a:cs typeface="Arial" pitchFamily="34" charset="0"/>
                </a:rPr>
                <a:t>Κάθετος ρόλος</a:t>
              </a:r>
              <a:endParaRPr lang="en-US" sz="3000" b="1" dirty="0">
                <a:solidFill>
                  <a:srgbClr val="4B6EAF"/>
                </a:solidFill>
                <a:latin typeface="Arial" pitchFamily="34" charset="0"/>
                <a:cs typeface="Arial" pitchFamily="34" charset="0"/>
              </a:endParaRPr>
            </a:p>
          </p:txBody>
        </p:sp>
        <p:grpSp>
          <p:nvGrpSpPr>
            <p:cNvPr id="12" name="Group 11"/>
            <p:cNvGrpSpPr/>
            <p:nvPr/>
          </p:nvGrpSpPr>
          <p:grpSpPr>
            <a:xfrm>
              <a:off x="11217146" y="2916195"/>
              <a:ext cx="6304736" cy="6822252"/>
              <a:chOff x="6399212" y="1447800"/>
              <a:chExt cx="4343400" cy="4654294"/>
            </a:xfrm>
          </p:grpSpPr>
          <p:grpSp>
            <p:nvGrpSpPr>
              <p:cNvPr id="13" name="Group 34"/>
              <p:cNvGrpSpPr/>
              <p:nvPr/>
            </p:nvGrpSpPr>
            <p:grpSpPr>
              <a:xfrm>
                <a:off x="6399212" y="1447800"/>
                <a:ext cx="4343400" cy="4654294"/>
                <a:chOff x="6932612" y="1441706"/>
                <a:chExt cx="4343400" cy="4654294"/>
              </a:xfrm>
            </p:grpSpPr>
            <p:grpSp>
              <p:nvGrpSpPr>
                <p:cNvPr id="15" name="Group 33"/>
                <p:cNvGrpSpPr/>
                <p:nvPr/>
              </p:nvGrpSpPr>
              <p:grpSpPr>
                <a:xfrm>
                  <a:off x="6932612" y="1441706"/>
                  <a:ext cx="4343400" cy="4654294"/>
                  <a:chOff x="6614674" y="1670306"/>
                  <a:chExt cx="3445192" cy="3892294"/>
                </a:xfrm>
              </p:grpSpPr>
              <p:sp>
                <p:nvSpPr>
                  <p:cNvPr id="20" name="Rectangle 19"/>
                  <p:cNvSpPr/>
                  <p:nvPr/>
                </p:nvSpPr>
                <p:spPr>
                  <a:xfrm rot="297575">
                    <a:off x="6630866" y="1670306"/>
                    <a:ext cx="3429000" cy="3886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54" dirty="0"/>
                  </a:p>
                </p:txBody>
              </p:sp>
              <p:sp>
                <p:nvSpPr>
                  <p:cNvPr id="21" name="Rectangle 20"/>
                  <p:cNvSpPr/>
                  <p:nvPr/>
                </p:nvSpPr>
                <p:spPr>
                  <a:xfrm>
                    <a:off x="6614674" y="1676400"/>
                    <a:ext cx="3429000" cy="3886200"/>
                  </a:xfrm>
                  <a:prstGeom prst="rect">
                    <a:avLst/>
                  </a:prstGeom>
                  <a:gradFill flip="none" rotWithShape="1">
                    <a:gsLst>
                      <a:gs pos="0">
                        <a:schemeClr val="bg1">
                          <a:lumMod val="8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54"/>
                  </a:p>
                </p:txBody>
              </p:sp>
            </p:grpSp>
            <p:sp>
              <p:nvSpPr>
                <p:cNvPr id="17" name="TextBox 16"/>
                <p:cNvSpPr txBox="1"/>
                <p:nvPr/>
              </p:nvSpPr>
              <p:spPr>
                <a:xfrm>
                  <a:off x="7389812" y="2476155"/>
                  <a:ext cx="3666969" cy="1811728"/>
                </a:xfrm>
                <a:prstGeom prst="rect">
                  <a:avLst/>
                </a:prstGeom>
                <a:noFill/>
              </p:spPr>
              <p:txBody>
                <a:bodyPr wrap="square" rtlCol="0">
                  <a:spAutoFit/>
                </a:bodyPr>
                <a:lstStyle/>
                <a:p>
                  <a:pPr lvl="0" algn="ctr"/>
                  <a:r>
                    <a:rPr lang="el-GR" sz="2800" dirty="0">
                      <a:solidFill>
                        <a:schemeClr val="tx1">
                          <a:lumMod val="85000"/>
                          <a:lumOff val="15000"/>
                        </a:schemeClr>
                      </a:solidFill>
                      <a:latin typeface="Arial" pitchFamily="34" charset="0"/>
                      <a:cs typeface="Arial" pitchFamily="34" charset="0"/>
                    </a:rPr>
                    <a:t>Συντονισμός και παρακολούθηση υλοποίησης όλων των έργων ψηφιακού μετασχηματισμού που εμπίπτουν στους υπόλοιπους άξονες πολιτικής, συνολικής αξίας</a:t>
                  </a:r>
                  <a:endParaRPr lang="en-US" sz="2800" dirty="0">
                    <a:solidFill>
                      <a:schemeClr val="tx1">
                        <a:lumMod val="85000"/>
                        <a:lumOff val="15000"/>
                      </a:schemeClr>
                    </a:solidFill>
                    <a:latin typeface="Arial" pitchFamily="34" charset="0"/>
                    <a:cs typeface="Arial" pitchFamily="34" charset="0"/>
                  </a:endParaRPr>
                </a:p>
              </p:txBody>
            </p:sp>
          </p:grpSp>
          <p:sp>
            <p:nvSpPr>
              <p:cNvPr id="14" name="Rounded Rectangle 13"/>
              <p:cNvSpPr/>
              <p:nvPr/>
            </p:nvSpPr>
            <p:spPr>
              <a:xfrm>
                <a:off x="6922405" y="1631067"/>
                <a:ext cx="3276600" cy="609600"/>
              </a:xfrm>
              <a:prstGeom prst="roundRect">
                <a:avLst>
                  <a:gd name="adj" fmla="val 50000"/>
                </a:avLst>
              </a:prstGeom>
              <a:solidFill>
                <a:schemeClr val="bg1">
                  <a:lumMod val="85000"/>
                </a:schemeClr>
              </a:solidFill>
              <a:ln>
                <a:noFill/>
              </a:ln>
              <a:effectLst>
                <a:innerShdw blurRad="38100" dist="50800" dir="162000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000" b="1" dirty="0">
                    <a:solidFill>
                      <a:srgbClr val="4B6EAF"/>
                    </a:solidFill>
                    <a:latin typeface="Arial" pitchFamily="34" charset="0"/>
                    <a:cs typeface="Arial" pitchFamily="34" charset="0"/>
                  </a:rPr>
                  <a:t>Οριζόντιος ρόλος</a:t>
                </a:r>
                <a:endParaRPr lang="en-US" sz="3000" b="1" dirty="0">
                  <a:solidFill>
                    <a:srgbClr val="4B6EAF"/>
                  </a:solidFill>
                  <a:latin typeface="Arial" pitchFamily="34" charset="0"/>
                  <a:cs typeface="Arial" pitchFamily="34" charset="0"/>
                </a:endParaRPr>
              </a:p>
            </p:txBody>
          </p:sp>
        </p:grpSp>
        <p:sp>
          <p:nvSpPr>
            <p:cNvPr id="23" name="Bent-Up Arrow 22"/>
            <p:cNvSpPr/>
            <p:nvPr/>
          </p:nvSpPr>
          <p:spPr>
            <a:xfrm>
              <a:off x="8886955" y="6713469"/>
              <a:ext cx="2914683" cy="2010488"/>
            </a:xfrm>
            <a:prstGeom prst="bentUpArrow">
              <a:avLst>
                <a:gd name="adj1" fmla="val 35585"/>
                <a:gd name="adj2" fmla="val 37281"/>
                <a:gd name="adj3" fmla="val 34357"/>
              </a:avLst>
            </a:prstGeom>
            <a:gradFill flip="none" rotWithShape="1">
              <a:gsLst>
                <a:gs pos="0">
                  <a:schemeClr val="accent1">
                    <a:lumMod val="50000"/>
                  </a:schemeClr>
                </a:gs>
                <a:gs pos="50000">
                  <a:schemeClr val="accent1">
                    <a:lumMod val="75000"/>
                  </a:schemeClr>
                </a:gs>
                <a:gs pos="100000">
                  <a:schemeClr val="accent1"/>
                </a:gs>
              </a:gsLst>
              <a:lin ang="18900000" scaled="1"/>
              <a:tileRect/>
            </a:gradFill>
            <a:ln w="0">
              <a:noFill/>
              <a:prstDash val="solid"/>
              <a:round/>
              <a:headEnd/>
              <a:tailEnd/>
            </a:ln>
          </p:spPr>
          <p:txBody>
            <a:bodyPr vert="horz" wrap="square" lIns="1506674" tIns="150667" rIns="1506674" bIns="150667" numCol="1" anchor="ctr" anchorCtr="1" compatLnSpc="1">
              <a:prstTxWarp prst="textNoShape">
                <a:avLst/>
              </a:prstTxWarp>
            </a:bodyPr>
            <a:lstStyle/>
            <a:p>
              <a:endParaRPr lang="en-US" sz="2965">
                <a:solidFill>
                  <a:schemeClr val="bg1"/>
                </a:solidFill>
                <a:latin typeface="Arial" pitchFamily="34" charset="0"/>
                <a:cs typeface="Arial" pitchFamily="34" charset="0"/>
              </a:endParaRPr>
            </a:p>
          </p:txBody>
        </p:sp>
        <p:sp>
          <p:nvSpPr>
            <p:cNvPr id="24" name="Bent-Up Arrow 23"/>
            <p:cNvSpPr/>
            <p:nvPr/>
          </p:nvSpPr>
          <p:spPr>
            <a:xfrm rot="10800000">
              <a:off x="8250598" y="3449007"/>
              <a:ext cx="2966547" cy="2010488"/>
            </a:xfrm>
            <a:prstGeom prst="bentUpArrow">
              <a:avLst>
                <a:gd name="adj1" fmla="val 35585"/>
                <a:gd name="adj2" fmla="val 37281"/>
                <a:gd name="adj3" fmla="val 34357"/>
              </a:avLst>
            </a:prstGeom>
            <a:gradFill flip="none" rotWithShape="1">
              <a:gsLst>
                <a:gs pos="0">
                  <a:schemeClr val="bg1">
                    <a:lumMod val="7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54"/>
            </a:p>
          </p:txBody>
        </p:sp>
      </p:grpSp>
      <p:sp>
        <p:nvSpPr>
          <p:cNvPr id="25" name="Subtitle here">
            <a:extLst>
              <a:ext uri="{FF2B5EF4-FFF2-40B4-BE49-F238E27FC236}">
                <a16:creationId xmlns:a16="http://schemas.microsoft.com/office/drawing/2014/main" id="{677E4EA7-2AE0-41DD-9A4E-E3BB230EF6B5}"/>
              </a:ext>
            </a:extLst>
          </p:cNvPr>
          <p:cNvSpPr txBox="1"/>
          <p:nvPr/>
        </p:nvSpPr>
        <p:spPr>
          <a:xfrm>
            <a:off x="954000" y="954000"/>
            <a:ext cx="17606258" cy="1469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63" tIns="41863" rIns="41863" bIns="4186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376779">
              <a:defRPr sz="3708" b="1">
                <a:solidFill>
                  <a:srgbClr val="4B6EAF"/>
                </a:solidFill>
                <a:latin typeface="Arial"/>
                <a:ea typeface="Arial"/>
                <a:cs typeface="Arial"/>
              </a:defRPr>
            </a:lvl1pPr>
          </a:lstStyle>
          <a:p>
            <a:r>
              <a:rPr lang="el-GR" sz="5000" dirty="0">
                <a:solidFill>
                  <a:srgbClr val="3F6FB4"/>
                </a:solidFill>
              </a:rPr>
              <a:t>Μηχανισμός διακυβέρνησης έργων ψηφιακής μετάβασης</a:t>
            </a:r>
          </a:p>
          <a:p>
            <a:r>
              <a:rPr lang="el-GR" sz="4000" dirty="0">
                <a:solidFill>
                  <a:srgbClr val="88CBF0"/>
                </a:solidFill>
              </a:rPr>
              <a:t>Καταλυτικός ρόλος Υφυπουργείου ΕΚΨΠ </a:t>
            </a:r>
          </a:p>
        </p:txBody>
      </p:sp>
      <p:sp>
        <p:nvSpPr>
          <p:cNvPr id="18" name="1,2 δις">
            <a:extLst>
              <a:ext uri="{FF2B5EF4-FFF2-40B4-BE49-F238E27FC236}">
                <a16:creationId xmlns:a16="http://schemas.microsoft.com/office/drawing/2014/main" id="{EDD4B8A0-16EA-483C-B5A3-6D41CCA3194D}"/>
              </a:ext>
            </a:extLst>
          </p:cNvPr>
          <p:cNvSpPr txBox="1"/>
          <p:nvPr/>
        </p:nvSpPr>
        <p:spPr>
          <a:xfrm>
            <a:off x="3217361" y="6886895"/>
            <a:ext cx="3836578" cy="14875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r>
              <a:rPr lang="el-GR" sz="6000" dirty="0">
                <a:solidFill>
                  <a:srgbClr val="88CBF0"/>
                </a:solidFill>
              </a:rPr>
              <a:t>€</a:t>
            </a:r>
            <a:r>
              <a:rPr lang="el-GR" sz="9000" dirty="0">
                <a:solidFill>
                  <a:srgbClr val="88CBF0"/>
                </a:solidFill>
              </a:rPr>
              <a:t>89,4</a:t>
            </a:r>
            <a:r>
              <a:rPr lang="el-GR" sz="6000" dirty="0">
                <a:solidFill>
                  <a:srgbClr val="88CBF0"/>
                </a:solidFill>
              </a:rPr>
              <a:t>εκ.</a:t>
            </a:r>
            <a:endParaRPr sz="6000" b="0" dirty="0">
              <a:solidFill>
                <a:srgbClr val="88CBF0"/>
              </a:solidFill>
            </a:endParaRPr>
          </a:p>
        </p:txBody>
      </p:sp>
      <p:sp>
        <p:nvSpPr>
          <p:cNvPr id="19" name="1,2 δις">
            <a:extLst>
              <a:ext uri="{FF2B5EF4-FFF2-40B4-BE49-F238E27FC236}">
                <a16:creationId xmlns:a16="http://schemas.microsoft.com/office/drawing/2014/main" id="{23D74E60-3D08-41F9-8EA0-6E5524885BB4}"/>
              </a:ext>
            </a:extLst>
          </p:cNvPr>
          <p:cNvSpPr txBox="1"/>
          <p:nvPr/>
        </p:nvSpPr>
        <p:spPr>
          <a:xfrm>
            <a:off x="11970454" y="7059478"/>
            <a:ext cx="5015984" cy="14875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defTabSz="457200">
              <a:lnSpc>
                <a:spcPct val="100000"/>
              </a:lnSpc>
              <a:defRPr sz="5400" b="1">
                <a:solidFill>
                  <a:srgbClr val="FFFFFF"/>
                </a:solidFill>
                <a:latin typeface="Arial"/>
                <a:ea typeface="Arial"/>
                <a:cs typeface="Arial"/>
                <a:sym typeface="Arial"/>
              </a:defRPr>
            </a:lvl1pPr>
          </a:lstStyle>
          <a:p>
            <a:pPr algn="ctr"/>
            <a:r>
              <a:rPr lang="el-GR" sz="6000" dirty="0">
                <a:solidFill>
                  <a:srgbClr val="4B6EAF"/>
                </a:solidFill>
              </a:rPr>
              <a:t>€</a:t>
            </a:r>
            <a:r>
              <a:rPr lang="el-GR" sz="9000" dirty="0">
                <a:solidFill>
                  <a:srgbClr val="4B6EAF"/>
                </a:solidFill>
              </a:rPr>
              <a:t>282</a:t>
            </a:r>
            <a:r>
              <a:rPr lang="el-GR" sz="6000" dirty="0">
                <a:solidFill>
                  <a:srgbClr val="4B6EAF"/>
                </a:solidFill>
              </a:rPr>
              <a:t>εκ.</a:t>
            </a:r>
            <a:endParaRPr lang="en-US" sz="6000" dirty="0">
              <a:solidFill>
                <a:srgbClr val="4B6EAF"/>
              </a:solidFill>
            </a:endParaRPr>
          </a:p>
        </p:txBody>
      </p:sp>
    </p:spTree>
    <p:extLst>
      <p:ext uri="{BB962C8B-B14F-4D97-AF65-F5344CB8AC3E}">
        <p14:creationId xmlns:p14="http://schemas.microsoft.com/office/powerpoint/2010/main" val="1952062315"/>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5734</TotalTime>
  <Words>1102</Words>
  <Application>Microsoft Office PowerPoint</Application>
  <PresentationFormat>Custom</PresentationFormat>
  <Paragraphs>200</Paragraphs>
  <Slides>19</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Graphik</vt:lpstr>
      <vt:lpstr>Graphik Semibold</vt:lpstr>
      <vt:lpstr>Calibri</vt:lpstr>
      <vt:lpstr>Helvetica</vt:lpstr>
      <vt:lpstr>Lato Light</vt:lpstr>
      <vt:lpstr>Open Sans</vt:lpstr>
      <vt:lpstr>Helvetica Neue</vt:lpstr>
      <vt:lpstr>Arial</vt:lpstr>
      <vt:lpstr>Helvetica Neue Medium</vt:lpstr>
      <vt:lpstr>Noto Sans</vt:lpstr>
      <vt:lpstr>Avenir Light</vt:lpstr>
      <vt:lpstr>Graphik Medium</vt:lpstr>
      <vt:lpstr>Aeonik Pro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Charalambidou  Agathi</dc:creator>
  <cp:lastModifiedBy>Yiasemi  Christina</cp:lastModifiedBy>
  <cp:revision>242</cp:revision>
  <cp:lastPrinted>2021-06-08T05:36:32Z</cp:lastPrinted>
  <dcterms:modified xsi:type="dcterms:W3CDTF">2021-06-08T05:39:43Z</dcterms:modified>
</cp:coreProperties>
</file>